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Dosis"/>
      <p:regular r:id="rId22"/>
      <p:bold r:id="rId23"/>
    </p:embeddedFont>
    <p:embeddedFont>
      <p:font typeface="Caveat"/>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Dosis-regular.fntdata"/><Relationship Id="rId21" Type="http://schemas.openxmlformats.org/officeDocument/2006/relationships/slide" Target="slides/slide16.xml"/><Relationship Id="rId24" Type="http://schemas.openxmlformats.org/officeDocument/2006/relationships/font" Target="fonts/Caveat-regular.fntdata"/><Relationship Id="rId23" Type="http://schemas.openxmlformats.org/officeDocument/2006/relationships/font" Target="fonts/Dosi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Cave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the agenda of our presentation. Let’s start with a short introduction. As you can see from the logo in this picture, we are a group of undergraduate students from New York University Shanghai. Okay, so this is our robot called swarmesh and the very focus of our project is scalability. (提纲把过渡词去掉?)</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8e123abb7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8e123abb7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the most exciting part. The demo. We have prepared two short videos doing two tasks. The first task is gathering.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914c7fd9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914c7fd9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here, only one robot is lightened up at first and it is rotating and emitting IR signal at the same time. Then, once other robots receive the IR signal, they will go in the direction to the </a:t>
            </a:r>
            <a:r>
              <a:rPr lang="en"/>
              <a:t>central</a:t>
            </a:r>
            <a:r>
              <a:rPr lang="en"/>
              <a:t> robot. Once they are in position, they are going to light up as well.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9088a5d4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9088a5d4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task is collective movement. As you can see, the robots are perfectly </a:t>
            </a:r>
            <a:r>
              <a:rPr lang="en"/>
              <a:t>synchronized. Once they receive a command, they can rotate at the same time without any time delay.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what we have for now and we are still working on these robots to perfect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8e123abb7_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8e123abb7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future work is more in the direction of distributed system. We hope to use our robots to research mainly two topics: failure detection of robots in the system and collective tasks.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8e123abb7_7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8e123abb7_7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would like to thank everyone on this powerpoint. Not all of them can make it here today, but we want to express our gratitude to all the professors and fellows who have helped us.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8e123abb7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8e123abb7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list of references.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8e56ec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8e56ec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so much for listening!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welcome you to reach out to us. You can follow us on Hackaday and Github or email us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thank you for listening. We are glad to answer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78e123abb7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8e123abb7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a:p>
            <a:pPr indent="0" lvl="0" marL="0" rtl="0" algn="l">
              <a:spcBef>
                <a:spcPts val="0"/>
              </a:spcBef>
              <a:spcAft>
                <a:spcPts val="0"/>
              </a:spcAft>
              <a:buNone/>
            </a:pPr>
            <a:r>
              <a:rPr lang="en"/>
              <a:t>Drone arts has been drawing attention recently with its </a:t>
            </a:r>
            <a:r>
              <a:rPr lang="en"/>
              <a:t>fascinating</a:t>
            </a:r>
            <a:r>
              <a:rPr lang="en"/>
              <a:t> visual effects and complicated </a:t>
            </a:r>
            <a:r>
              <a:rPr lang="en"/>
              <a:t>choreography</a:t>
            </a:r>
            <a:r>
              <a:rPr lang="en"/>
              <a:t> that seems almost impossible. Like you guys, our team was fascinated by the visual effect of this performance, and was have been wondering how to achieve the same thing. However, we later found that the drones were controlled using centralized system, meaning it would be very tedious to scale up or scale down. Moreover, as a group of undergraduate students, we can’t afford such a system. And then we learned the system of swarm intelligence, and found that this is a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8e123abb7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8e123abb7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Therefore, we want to build a robotics system that is more scalable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Inspired by the dancing robots from our IMA show, we came up with the project of swarm robotics. And our project has mainly two goals. The first goal stems from the scalability problem of the dancing robots, so we want to increase the scalability of our robots. The second goal comes from our life as university students. We hope our robots can be more student-friendly in aspects such as being open-source, costs, design and implementation. That way, more and more college students and even art student can be able to operate swarm robots and be inspired by technology.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7907e2c86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907e2c86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in the picture on the right, the positioning system we implemented has 8 emitters and 8 receivers. It consists of two parts, the emitting cone that holds eight emitters and the receiver plate that holds 8 receivers. The surface of the emitting cone forms a 45-degree angle with the receiving plate, with which the radiation can be reflected down 90 degrees and radiates the receivers, in order to avoid the blind spots which we are going to talk about later.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7907e2c86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907e2c86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There is one receiving robot and one emitting robot, as shown in the picture on the right. The receiving bot is fixed at the center of the bottom line, while the emitting robot emits IR signal at different locations on the test bench (Fig. 5). This test collects the voltage readings from the robot emitting IR signals. Voltage signals were measured every increment of 5-degree angles starting from the 90-degree line to the 67.5-degree line on the protractor. During the tests, one emitter on the emitting robot always points at the center of the receiving robot’s receiving cone. The voltage of receivers one to five was recorded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8e123abb7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8e123abb7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on the graphs, the height of the pillars represent the intensity of IR signal. Each chart has receiver 1 to 5’s voltage output taken from the distance 10 to 20 cm. According to the charts above, no matter at which angle the radiation is shooting from, the receivers always have voltage output, thus there is no blind spots in the reception area of our positioning system. We also found some interesting correlations between the sum of all voltage outputs and the distance between the receiving and emitting robot, where a range of sum corresponds to a unique range of distance.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8e123abb7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8e123abb7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existing swarm robotics systems, both emitters and receivers are facing out, such that the receivers are receiving direct radiation. However, the petal-shape receiving angle on the receiving robot will lead to the blind spots of the robot’s reception range, as shown on the picture on the left. And the blind spots adds to the time adding and dropping of swarm robots take, as the system will take longer time to recalibrate. Massive time spent on recalibration is not a good news when scaling up.</a:t>
            </a:r>
            <a:endParaRPr/>
          </a:p>
          <a:p>
            <a:pPr indent="0" lvl="0" marL="0" rtl="0" algn="l">
              <a:spcBef>
                <a:spcPts val="0"/>
              </a:spcBef>
              <a:spcAft>
                <a:spcPts val="0"/>
              </a:spcAft>
              <a:buNone/>
            </a:pPr>
            <a:r>
              <a:rPr lang="en"/>
              <a:t>With our design, the robots are capable of receiving 360-degree IR radiation.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8e123abb7_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8e123abb7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Swarmesh is using Wifi-mesh to communicate with each other. Wifi-mesh solves the two limitations of traditional Wifi 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limitation is that the router can only connect a limited number of robots, so if we cannot add more robots to the system once we reach the limited number.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limitation is that the router has a limited operating range, which is shown as the red line in the picture.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reason why swarmesh does not have the two limitations is that Wifi-mesh communication uses a tree topology in which each robot can act as a router that receives messages and then pass them on to others. Therefore, we do not need to worry about the operating rage because as long as there is a valid path between two robots, you can communicate. Also, wifi-mesh makes adding and dropping robots possible and much easier. For example, robot 1 and robot 2 are not </a:t>
            </a:r>
            <a:r>
              <a:rPr lang="en"/>
              <a:t>directly</a:t>
            </a:r>
            <a:r>
              <a:rPr lang="en"/>
              <a:t> connected, but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implementing wifi-mesh can increase scalability.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8e123abb7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8e123abb7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designs of Swarmesh include LED Matrix, Arduino and locomotive.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LED Matrix, it is not shown in this picture, but it is supposed to be on the top of the robot (show robot). Since our motivation comes from drone arts, we want our robots to able to display cool visual effects as well. We are also thinking about making the LED matrix to show the direction in which the robot is moving, the intensity of the IR and the direction of the IR it </a:t>
            </a:r>
            <a:r>
              <a:rPr lang="en"/>
              <a:t>receives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arduino, it is easier to </a:t>
            </a:r>
            <a:r>
              <a:rPr lang="en"/>
              <a:t>o</a:t>
            </a:r>
            <a:r>
              <a:rPr lang="en"/>
              <a:t>perate than ESP32. Our students are also more familiar with Arduino because they can learn it in class. Therefore, it is more research-friendly for university students.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Swarmesh has two regular wheels and it can rotate and move forward. And the encoders on the wheels can help us keep track of the speed and the distance.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3.jp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hyperlink" Target="http://www.youtube.com/watch?v=0IcrWqtBRZs" TargetMode="External"/><Relationship Id="rId5"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hyperlink" Target="http://www.youtube.com/watch?v=sOfWGZeFSYY" TargetMode="External"/><Relationship Id="rId5"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hyperlink" Target="https://doi.org/10.1007/978-3-319-74528-2_1" TargetMode="External"/><Relationship Id="rId5" Type="http://schemas.openxmlformats.org/officeDocument/2006/relationships/hyperlink" Target="http://www.swarmrobot.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hyperlink" Target="https://hackaday.io/project/165119-swarmesh-nyu-shanghai" TargetMode="External"/><Relationship Id="rId5" Type="http://schemas.openxmlformats.org/officeDocument/2006/relationships/hyperlink" Target="https://github.com/todocono/swarmesh" TargetMode="External"/><Relationship Id="rId6" Type="http://schemas.openxmlformats.org/officeDocument/2006/relationships/hyperlink" Target="mailto:yy2564@nyu.edu" TargetMode="External"/><Relationship Id="rId7" Type="http://schemas.openxmlformats.org/officeDocument/2006/relationships/hyperlink" Target="mailto:lc3913@nyu.edu" TargetMode="External"/><Relationship Id="rId8" Type="http://schemas.openxmlformats.org/officeDocument/2006/relationships/hyperlink" Target="mailto:zm800@nyu.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8.png"/><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1.jp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0325" y="-368625"/>
            <a:ext cx="9406800" cy="6205901"/>
          </a:xfrm>
          <a:prstGeom prst="rect">
            <a:avLst/>
          </a:prstGeom>
          <a:noFill/>
          <a:ln>
            <a:noFill/>
          </a:ln>
        </p:spPr>
      </p:pic>
      <p:sp>
        <p:nvSpPr>
          <p:cNvPr id="55" name="Google Shape;55;p13"/>
          <p:cNvSpPr txBox="1"/>
          <p:nvPr/>
        </p:nvSpPr>
        <p:spPr>
          <a:xfrm>
            <a:off x="479625" y="430325"/>
            <a:ext cx="9144000" cy="1903200"/>
          </a:xfrm>
          <a:prstGeom prst="rect">
            <a:avLst/>
          </a:prstGeom>
          <a:noFill/>
          <a:ln>
            <a:noFill/>
          </a:ln>
        </p:spPr>
        <p:txBody>
          <a:bodyPr anchorCtr="0" anchor="t" bIns="91425" lIns="91425" spcFirstLastPara="1" rIns="91425" wrap="square" tIns="91425">
            <a:noAutofit/>
          </a:bodyPr>
          <a:lstStyle/>
          <a:p>
            <a:pPr indent="-1438275" lvl="0" marL="1439999" rtl="0" algn="l">
              <a:spcBef>
                <a:spcPts val="0"/>
              </a:spcBef>
              <a:spcAft>
                <a:spcPts val="0"/>
              </a:spcAft>
              <a:buNone/>
            </a:pPr>
            <a:r>
              <a:rPr b="1" lang="en" sz="3000">
                <a:solidFill>
                  <a:srgbClr val="FFFFFF"/>
                </a:solidFill>
                <a:latin typeface="Dosis"/>
                <a:ea typeface="Dosis"/>
                <a:cs typeface="Dosis"/>
                <a:sym typeface="Dosis"/>
              </a:rPr>
              <a:t>Framework for Present </a:t>
            </a:r>
            <a:endParaRPr b="1" sz="3000">
              <a:solidFill>
                <a:srgbClr val="FFFFFF"/>
              </a:solidFill>
              <a:latin typeface="Dosis"/>
              <a:ea typeface="Dosis"/>
              <a:cs typeface="Dosis"/>
              <a:sym typeface="Dosis"/>
            </a:endParaRPr>
          </a:p>
          <a:p>
            <a:pPr indent="-1438275" lvl="0" marL="1439999" rtl="0" algn="l">
              <a:spcBef>
                <a:spcPts val="0"/>
              </a:spcBef>
              <a:spcAft>
                <a:spcPts val="0"/>
              </a:spcAft>
              <a:buNone/>
            </a:pPr>
            <a:r>
              <a:rPr b="1" lang="en" sz="3000">
                <a:solidFill>
                  <a:srgbClr val="FFFFFF"/>
                </a:solidFill>
                <a:latin typeface="Dosis"/>
                <a:ea typeface="Dosis"/>
                <a:cs typeface="Dosis"/>
                <a:sym typeface="Dosis"/>
              </a:rPr>
              <a:t>Swarm Robotic Systems and New </a:t>
            </a:r>
            <a:endParaRPr b="1" sz="3000">
              <a:solidFill>
                <a:srgbClr val="FFFFFF"/>
              </a:solidFill>
              <a:latin typeface="Dosis"/>
              <a:ea typeface="Dosis"/>
              <a:cs typeface="Dosis"/>
              <a:sym typeface="Dosis"/>
            </a:endParaRPr>
          </a:p>
          <a:p>
            <a:pPr indent="-1438275" lvl="0" marL="1439999" rtl="0" algn="l">
              <a:spcBef>
                <a:spcPts val="0"/>
              </a:spcBef>
              <a:spcAft>
                <a:spcPts val="0"/>
              </a:spcAft>
              <a:buNone/>
            </a:pPr>
            <a:r>
              <a:rPr b="1" lang="en" sz="3000">
                <a:solidFill>
                  <a:srgbClr val="FFFFFF"/>
                </a:solidFill>
                <a:latin typeface="Dosis"/>
                <a:ea typeface="Dosis"/>
                <a:cs typeface="Dosis"/>
                <a:sym typeface="Dosis"/>
              </a:rPr>
              <a:t>Implementations to Increase Scalability</a:t>
            </a:r>
            <a:endParaRPr sz="3000">
              <a:solidFill>
                <a:srgbClr val="FFFFFF"/>
              </a:solidFill>
              <a:latin typeface="Dosis"/>
              <a:ea typeface="Dosis"/>
              <a:cs typeface="Dosis"/>
              <a:sym typeface="Dosis"/>
            </a:endParaRPr>
          </a:p>
        </p:txBody>
      </p:sp>
      <p:sp>
        <p:nvSpPr>
          <p:cNvPr id="56" name="Google Shape;56;p13"/>
          <p:cNvSpPr txBox="1"/>
          <p:nvPr/>
        </p:nvSpPr>
        <p:spPr>
          <a:xfrm rot="-388184">
            <a:off x="5443436" y="3093385"/>
            <a:ext cx="1861052" cy="1362883"/>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CFE2F3"/>
                </a:solidFill>
                <a:latin typeface="Caveat"/>
                <a:ea typeface="Caveat"/>
                <a:cs typeface="Caveat"/>
                <a:sym typeface="Caveat"/>
              </a:rPr>
              <a:t>Into </a:t>
            </a:r>
            <a:endParaRPr sz="1800">
              <a:solidFill>
                <a:srgbClr val="CFE2F3"/>
              </a:solidFill>
              <a:latin typeface="Caveat"/>
              <a:ea typeface="Caveat"/>
              <a:cs typeface="Caveat"/>
              <a:sym typeface="Caveat"/>
            </a:endParaRPr>
          </a:p>
          <a:p>
            <a:pPr indent="0" lvl="0" marL="0" rtl="0" algn="ctr">
              <a:lnSpc>
                <a:spcPct val="115000"/>
              </a:lnSpc>
              <a:spcBef>
                <a:spcPts val="0"/>
              </a:spcBef>
              <a:spcAft>
                <a:spcPts val="0"/>
              </a:spcAft>
              <a:buNone/>
            </a:pPr>
            <a:r>
              <a:rPr lang="en" sz="1800">
                <a:solidFill>
                  <a:srgbClr val="CFE2F3"/>
                </a:solidFill>
                <a:latin typeface="Caveat"/>
                <a:ea typeface="Caveat"/>
                <a:cs typeface="Caveat"/>
                <a:sym typeface="Caveat"/>
              </a:rPr>
              <a:t>to </a:t>
            </a:r>
            <a:endParaRPr sz="1800">
              <a:solidFill>
                <a:srgbClr val="CFE2F3"/>
              </a:solidFill>
              <a:latin typeface="Caveat"/>
              <a:ea typeface="Caveat"/>
              <a:cs typeface="Caveat"/>
              <a:sym typeface="Caveat"/>
            </a:endParaRPr>
          </a:p>
          <a:p>
            <a:pPr indent="0" lvl="0" marL="0" rtl="0" algn="ctr">
              <a:lnSpc>
                <a:spcPct val="115000"/>
              </a:lnSpc>
              <a:spcBef>
                <a:spcPts val="0"/>
              </a:spcBef>
              <a:spcAft>
                <a:spcPts val="0"/>
              </a:spcAft>
              <a:buNone/>
            </a:pPr>
            <a:r>
              <a:rPr lang="en" sz="1800">
                <a:solidFill>
                  <a:srgbClr val="CFE2F3"/>
                </a:solidFill>
                <a:latin typeface="Caveat"/>
                <a:ea typeface="Caveat"/>
                <a:cs typeface="Caveat"/>
                <a:sym typeface="Caveat"/>
              </a:rPr>
              <a:t>Swarmesh</a:t>
            </a:r>
            <a:endParaRPr sz="1800">
              <a:solidFill>
                <a:srgbClr val="CFE2F3"/>
              </a:solidFill>
              <a:latin typeface="Caveat"/>
              <a:ea typeface="Caveat"/>
              <a:cs typeface="Caveat"/>
              <a:sym typeface="Caveat"/>
            </a:endParaRPr>
          </a:p>
          <a:p>
            <a:pPr indent="0" lvl="0" marL="0" rtl="0" algn="ctr">
              <a:lnSpc>
                <a:spcPct val="115000"/>
              </a:lnSpc>
              <a:spcBef>
                <a:spcPts val="0"/>
              </a:spcBef>
              <a:spcAft>
                <a:spcPts val="0"/>
              </a:spcAft>
              <a:buNone/>
            </a:pPr>
            <a:r>
              <a:rPr lang="en" sz="1800">
                <a:solidFill>
                  <a:srgbClr val="CFE2F3"/>
                </a:solidFill>
                <a:latin typeface="Caveat"/>
                <a:ea typeface="Caveat"/>
                <a:cs typeface="Caveat"/>
                <a:sym typeface="Caveat"/>
              </a:rPr>
              <a:t>101</a:t>
            </a:r>
            <a:endParaRPr sz="1800">
              <a:solidFill>
                <a:srgbClr val="CFE2F3"/>
              </a:solidFill>
              <a:latin typeface="Caveat"/>
              <a:ea typeface="Caveat"/>
              <a:cs typeface="Caveat"/>
              <a:sym typeface="Caveat"/>
            </a:endParaRPr>
          </a:p>
        </p:txBody>
      </p:sp>
      <p:sp>
        <p:nvSpPr>
          <p:cNvPr id="57" name="Google Shape;57;p13"/>
          <p:cNvSpPr txBox="1"/>
          <p:nvPr/>
        </p:nvSpPr>
        <p:spPr>
          <a:xfrm>
            <a:off x="-1463550" y="2928725"/>
            <a:ext cx="3326700" cy="14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Dosis"/>
                <a:ea typeface="Dosis"/>
                <a:cs typeface="Dosis"/>
                <a:sym typeface="Dosis"/>
              </a:rPr>
              <a:t>Rodolfo</a:t>
            </a:r>
            <a:r>
              <a:rPr lang="en">
                <a:solidFill>
                  <a:srgbClr val="FFFFFF"/>
                </a:solidFill>
                <a:latin typeface="Dosis"/>
                <a:ea typeface="Dosis"/>
                <a:cs typeface="Dosis"/>
                <a:sym typeface="Dosis"/>
              </a:rPr>
              <a:t> Cossovich</a:t>
            </a:r>
            <a:endParaRPr>
              <a:solidFill>
                <a:srgbClr val="FFFFFF"/>
              </a:solidFill>
              <a:latin typeface="Dosis"/>
              <a:ea typeface="Dosis"/>
              <a:cs typeface="Dosis"/>
              <a:sym typeface="Dosis"/>
            </a:endParaRPr>
          </a:p>
          <a:p>
            <a:pPr indent="0" lvl="0" marL="0" rtl="0" algn="l">
              <a:lnSpc>
                <a:spcPct val="115000"/>
              </a:lnSpc>
              <a:spcBef>
                <a:spcPts val="0"/>
              </a:spcBef>
              <a:spcAft>
                <a:spcPts val="0"/>
              </a:spcAft>
              <a:buNone/>
            </a:pPr>
            <a:r>
              <a:rPr lang="en">
                <a:solidFill>
                  <a:srgbClr val="FFFFFF"/>
                </a:solidFill>
                <a:latin typeface="Dosis"/>
                <a:ea typeface="Dosis"/>
                <a:cs typeface="Dosis"/>
                <a:sym typeface="Dosis"/>
              </a:rPr>
              <a:t>Zining Mao</a:t>
            </a:r>
            <a:endParaRPr>
              <a:solidFill>
                <a:srgbClr val="FFFFFF"/>
              </a:solidFill>
              <a:latin typeface="Dosis"/>
              <a:ea typeface="Dosis"/>
              <a:cs typeface="Dosis"/>
              <a:sym typeface="Dosis"/>
            </a:endParaRPr>
          </a:p>
          <a:p>
            <a:pPr indent="0" lvl="0" marL="0" rtl="0" algn="l">
              <a:lnSpc>
                <a:spcPct val="115000"/>
              </a:lnSpc>
              <a:spcBef>
                <a:spcPts val="0"/>
              </a:spcBef>
              <a:spcAft>
                <a:spcPts val="0"/>
              </a:spcAft>
              <a:buNone/>
            </a:pPr>
            <a:r>
              <a:rPr lang="en">
                <a:solidFill>
                  <a:srgbClr val="FFFFFF"/>
                </a:solidFill>
                <a:latin typeface="Dosis"/>
                <a:ea typeface="Dosis"/>
                <a:cs typeface="Dosis"/>
                <a:sym typeface="Dosis"/>
              </a:rPr>
              <a:t>Liyu Chen</a:t>
            </a:r>
            <a:endParaRPr>
              <a:solidFill>
                <a:srgbClr val="FFFFFF"/>
              </a:solidFill>
              <a:latin typeface="Dosis"/>
              <a:ea typeface="Dosis"/>
              <a:cs typeface="Dosis"/>
              <a:sym typeface="Dosis"/>
            </a:endParaRPr>
          </a:p>
          <a:p>
            <a:pPr indent="0" lvl="0" marL="0" rtl="0" algn="l">
              <a:lnSpc>
                <a:spcPct val="115000"/>
              </a:lnSpc>
              <a:spcBef>
                <a:spcPts val="0"/>
              </a:spcBef>
              <a:spcAft>
                <a:spcPts val="0"/>
              </a:spcAft>
              <a:buNone/>
            </a:pPr>
            <a:r>
              <a:rPr lang="en">
                <a:solidFill>
                  <a:srgbClr val="FFFFFF"/>
                </a:solidFill>
                <a:latin typeface="Dosis"/>
                <a:ea typeface="Dosis"/>
                <a:cs typeface="Dosis"/>
                <a:sym typeface="Dosis"/>
              </a:rPr>
              <a:t>Yuhan Yao</a:t>
            </a:r>
            <a:endParaRPr>
              <a:solidFill>
                <a:srgbClr val="FFFFFF"/>
              </a:solidFill>
              <a:latin typeface="Dosis"/>
              <a:ea typeface="Dosis"/>
              <a:cs typeface="Dosis"/>
              <a:sym typeface="Dosis"/>
            </a:endParaRPr>
          </a:p>
          <a:p>
            <a:pPr indent="0" lvl="0" marL="0" rtl="0" algn="l">
              <a:lnSpc>
                <a:spcPct val="115000"/>
              </a:lnSpc>
              <a:spcBef>
                <a:spcPts val="0"/>
              </a:spcBef>
              <a:spcAft>
                <a:spcPts val="0"/>
              </a:spcAft>
              <a:buNone/>
            </a:pPr>
            <a:r>
              <a:rPr lang="en">
                <a:solidFill>
                  <a:srgbClr val="FFFFFF"/>
                </a:solidFill>
                <a:latin typeface="Dosis"/>
                <a:ea typeface="Dosis"/>
                <a:cs typeface="Dosis"/>
                <a:sym typeface="Dosis"/>
              </a:rPr>
              <a:t>Thomas Yee</a:t>
            </a:r>
            <a:endParaRPr>
              <a:solidFill>
                <a:srgbClr val="FFFFFF"/>
              </a:solidFill>
              <a:latin typeface="Dosis"/>
              <a:ea typeface="Dosis"/>
              <a:cs typeface="Dosis"/>
              <a:sym typeface="Dosis"/>
            </a:endParaRPr>
          </a:p>
        </p:txBody>
      </p:sp>
      <p:sp>
        <p:nvSpPr>
          <p:cNvPr id="58" name="Google Shape;58;p13"/>
          <p:cNvSpPr txBox="1"/>
          <p:nvPr/>
        </p:nvSpPr>
        <p:spPr>
          <a:xfrm>
            <a:off x="-93550" y="4835075"/>
            <a:ext cx="23496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Dosis"/>
                <a:ea typeface="Dosis"/>
                <a:cs typeface="Dosis"/>
                <a:sym typeface="Dosis"/>
              </a:rPr>
              <a:t>Fig. 1. Background [1]</a:t>
            </a:r>
            <a:endParaRPr sz="1000">
              <a:solidFill>
                <a:srgbClr val="FFFFFF"/>
              </a:solidFill>
              <a:latin typeface="Dosis"/>
              <a:ea typeface="Dosis"/>
              <a:cs typeface="Dosis"/>
              <a:sym typeface="Dosis"/>
            </a:endParaRPr>
          </a:p>
        </p:txBody>
      </p:sp>
      <p:pic>
        <p:nvPicPr>
          <p:cNvPr id="59" name="Google Shape;59;p13"/>
          <p:cNvPicPr preferRelativeResize="0"/>
          <p:nvPr/>
        </p:nvPicPr>
        <p:blipFill>
          <a:blip r:embed="rId4">
            <a:alphaModFix/>
          </a:blip>
          <a:stretch>
            <a:fillRect/>
          </a:stretch>
        </p:blipFill>
        <p:spPr>
          <a:xfrm>
            <a:off x="8027225" y="0"/>
            <a:ext cx="964375" cy="964375"/>
          </a:xfrm>
          <a:prstGeom prst="rect">
            <a:avLst/>
          </a:prstGeom>
          <a:noFill/>
          <a:ln>
            <a:noFill/>
          </a:ln>
        </p:spPr>
      </p:pic>
      <p:pic>
        <p:nvPicPr>
          <p:cNvPr id="60" name="Google Shape;60;p13"/>
          <p:cNvPicPr preferRelativeResize="0"/>
          <p:nvPr/>
        </p:nvPicPr>
        <p:blipFill>
          <a:blip r:embed="rId5">
            <a:alphaModFix/>
          </a:blip>
          <a:stretch>
            <a:fillRect/>
          </a:stretch>
        </p:blipFill>
        <p:spPr>
          <a:xfrm>
            <a:off x="1089226" y="2360650"/>
            <a:ext cx="2899150" cy="239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47" name="Google Shape;147;p22"/>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Demo</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sp>
        <p:nvSpPr>
          <p:cNvPr id="148" name="Google Shape;148;p22"/>
          <p:cNvSpPr txBox="1"/>
          <p:nvPr>
            <p:ph idx="1" type="body"/>
          </p:nvPr>
        </p:nvSpPr>
        <p:spPr>
          <a:xfrm>
            <a:off x="1934775" y="1604675"/>
            <a:ext cx="46290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Dosis"/>
              <a:buChar char="●"/>
            </a:pPr>
            <a:r>
              <a:rPr lang="en">
                <a:latin typeface="Dosis"/>
                <a:ea typeface="Dosis"/>
                <a:cs typeface="Dosis"/>
                <a:sym typeface="Dosis"/>
              </a:rPr>
              <a:t>Task 1: Gathering</a:t>
            </a:r>
            <a:endParaRPr>
              <a:latin typeface="Dosis"/>
              <a:ea typeface="Dosis"/>
              <a:cs typeface="Dosis"/>
              <a:sym typeface="Dosis"/>
            </a:endParaRPr>
          </a:p>
          <a:p>
            <a:pPr indent="-342900" lvl="0" marL="457200" rtl="0" algn="l">
              <a:lnSpc>
                <a:spcPct val="200000"/>
              </a:lnSpc>
              <a:spcBef>
                <a:spcPts val="0"/>
              </a:spcBef>
              <a:spcAft>
                <a:spcPts val="0"/>
              </a:spcAft>
              <a:buSzPts val="1800"/>
              <a:buFont typeface="Dosis"/>
              <a:buChar char="●"/>
            </a:pPr>
            <a:r>
              <a:rPr lang="en">
                <a:latin typeface="Dosis"/>
                <a:ea typeface="Dosis"/>
                <a:cs typeface="Dosis"/>
                <a:sym typeface="Dosis"/>
              </a:rPr>
              <a:t>Task 2: Collective Movement</a:t>
            </a:r>
            <a:endParaRPr>
              <a:solidFill>
                <a:schemeClr val="lt1"/>
              </a:solidFill>
              <a:latin typeface="Dosis"/>
              <a:ea typeface="Dosis"/>
              <a:cs typeface="Dosis"/>
              <a:sym typeface="Dosis"/>
            </a:endParaRPr>
          </a:p>
          <a:p>
            <a:pPr indent="0" lvl="0" marL="0" rtl="0" algn="l">
              <a:spcBef>
                <a:spcPts val="1600"/>
              </a:spcBef>
              <a:spcAft>
                <a:spcPts val="0"/>
              </a:spcAft>
              <a:buClr>
                <a:schemeClr val="dk1"/>
              </a:buClr>
              <a:buSzPts val="1100"/>
              <a:buFont typeface="Arial"/>
              <a:buNone/>
            </a:pPr>
            <a:r>
              <a:t/>
            </a:r>
            <a:endParaRPr>
              <a:latin typeface="Dosis"/>
              <a:ea typeface="Dosis"/>
              <a:cs typeface="Dosis"/>
              <a:sym typeface="Dosis"/>
            </a:endParaRPr>
          </a:p>
          <a:p>
            <a:pPr indent="0" lvl="0" marL="0" rtl="0" algn="l">
              <a:lnSpc>
                <a:spcPct val="150000"/>
              </a:lnSpc>
              <a:spcBef>
                <a:spcPts val="1600"/>
              </a:spcBef>
              <a:spcAft>
                <a:spcPts val="1600"/>
              </a:spcAft>
              <a:buNone/>
            </a:pPr>
            <a:r>
              <a:t/>
            </a:r>
            <a:endParaRPr>
              <a:latin typeface="Dosis"/>
              <a:ea typeface="Dosis"/>
              <a:cs typeface="Dosis"/>
              <a:sym typeface="Dosi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3"/>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54" name="Google Shape;154;p23"/>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Task 1: Gathering</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pic>
        <p:nvPicPr>
          <p:cNvPr id="155" name="Google Shape;155;p23" title="IMG 2035">
            <a:hlinkClick r:id="rId4"/>
          </p:cNvPr>
          <p:cNvPicPr preferRelativeResize="0"/>
          <p:nvPr/>
        </p:nvPicPr>
        <p:blipFill>
          <a:blip r:embed="rId5">
            <a:alphaModFix/>
          </a:blip>
          <a:stretch>
            <a:fillRect/>
          </a:stretch>
        </p:blipFill>
        <p:spPr>
          <a:xfrm>
            <a:off x="2322675" y="1178125"/>
            <a:ext cx="4572000"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4"/>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63" name="Google Shape;163;p24"/>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Task 2: Collective Movement</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pic>
        <p:nvPicPr>
          <p:cNvPr id="164" name="Google Shape;164;p24" title="RPReplay Final1574296482">
            <a:hlinkClick r:id="rId4"/>
          </p:cNvPr>
          <p:cNvPicPr preferRelativeResize="0"/>
          <p:nvPr/>
        </p:nvPicPr>
        <p:blipFill>
          <a:blip r:embed="rId5">
            <a:alphaModFix/>
          </a:blip>
          <a:stretch>
            <a:fillRect/>
          </a:stretch>
        </p:blipFill>
        <p:spPr>
          <a:xfrm>
            <a:off x="2285463" y="1202800"/>
            <a:ext cx="4572000" cy="342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5"/>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70" name="Google Shape;170;p25"/>
          <p:cNvSpPr txBox="1"/>
          <p:nvPr>
            <p:ph idx="1" type="body"/>
          </p:nvPr>
        </p:nvSpPr>
        <p:spPr>
          <a:xfrm>
            <a:off x="2273975" y="1437750"/>
            <a:ext cx="64917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Dosis"/>
              <a:buChar char="●"/>
            </a:pPr>
            <a:r>
              <a:rPr lang="en">
                <a:latin typeface="Dosis"/>
                <a:ea typeface="Dosis"/>
                <a:cs typeface="Dosis"/>
                <a:sym typeface="Dosis"/>
              </a:rPr>
              <a:t>Failure detection of robots in the system</a:t>
            </a:r>
            <a:endParaRPr>
              <a:latin typeface="Dosis"/>
              <a:ea typeface="Dosis"/>
              <a:cs typeface="Dosis"/>
              <a:sym typeface="Dosis"/>
            </a:endParaRPr>
          </a:p>
          <a:p>
            <a:pPr indent="-342900" lvl="0" marL="457200" rtl="0" algn="l">
              <a:lnSpc>
                <a:spcPct val="200000"/>
              </a:lnSpc>
              <a:spcBef>
                <a:spcPts val="0"/>
              </a:spcBef>
              <a:spcAft>
                <a:spcPts val="0"/>
              </a:spcAft>
              <a:buSzPts val="1800"/>
              <a:buFont typeface="Dosis"/>
              <a:buChar char="●"/>
            </a:pPr>
            <a:r>
              <a:rPr lang="en">
                <a:latin typeface="Dosis"/>
                <a:ea typeface="Dosis"/>
                <a:cs typeface="Dosis"/>
                <a:sym typeface="Dosis"/>
              </a:rPr>
              <a:t>Collective tasks</a:t>
            </a:r>
            <a:endParaRPr>
              <a:latin typeface="Dosis"/>
              <a:ea typeface="Dosis"/>
              <a:cs typeface="Dosis"/>
              <a:sym typeface="Dosis"/>
            </a:endParaRPr>
          </a:p>
        </p:txBody>
      </p:sp>
      <p:sp>
        <p:nvSpPr>
          <p:cNvPr id="171" name="Google Shape;171;p25"/>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Future Work</a:t>
            </a:r>
            <a:endParaRPr>
              <a:latin typeface="Dosis"/>
              <a:ea typeface="Dosis"/>
              <a:cs typeface="Dosis"/>
              <a:sym typeface="Dosi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6"/>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77" name="Google Shape;177;p26"/>
          <p:cNvSpPr txBox="1"/>
          <p:nvPr>
            <p:ph idx="1" type="body"/>
          </p:nvPr>
        </p:nvSpPr>
        <p:spPr>
          <a:xfrm>
            <a:off x="2054025" y="1453425"/>
            <a:ext cx="64917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1400">
                <a:solidFill>
                  <a:schemeClr val="dk1"/>
                </a:solidFill>
                <a:latin typeface="Dosis"/>
                <a:ea typeface="Dosis"/>
                <a:cs typeface="Dosis"/>
                <a:sym typeface="Dosis"/>
              </a:rPr>
              <a:t>This research has been supported both by NYU Shanghai Dean’s Undergraduate Research Fund.</a:t>
            </a:r>
            <a:endParaRPr sz="1400">
              <a:solidFill>
                <a:schemeClr val="dk1"/>
              </a:solidFill>
              <a:latin typeface="Dosis"/>
              <a:ea typeface="Dosis"/>
              <a:cs typeface="Dosis"/>
              <a:sym typeface="Dosis"/>
            </a:endParaRPr>
          </a:p>
          <a:p>
            <a:pPr indent="0" lvl="0" marL="0" rtl="0" algn="just">
              <a:lnSpc>
                <a:spcPct val="100000"/>
              </a:lnSpc>
              <a:spcBef>
                <a:spcPts val="0"/>
              </a:spcBef>
              <a:spcAft>
                <a:spcPts val="0"/>
              </a:spcAft>
              <a:buNone/>
            </a:pPr>
            <a:r>
              <a:t/>
            </a:r>
            <a:endParaRPr sz="1400">
              <a:solidFill>
                <a:schemeClr val="dk1"/>
              </a:solidFill>
              <a:latin typeface="Dosis"/>
              <a:ea typeface="Dosis"/>
              <a:cs typeface="Dosis"/>
              <a:sym typeface="Dosis"/>
            </a:endParaRPr>
          </a:p>
          <a:p>
            <a:pPr indent="0" lvl="0" marL="0" rtl="0" algn="just">
              <a:lnSpc>
                <a:spcPct val="100000"/>
              </a:lnSpc>
              <a:spcBef>
                <a:spcPts val="0"/>
              </a:spcBef>
              <a:spcAft>
                <a:spcPts val="0"/>
              </a:spcAft>
              <a:buClr>
                <a:schemeClr val="dk1"/>
              </a:buClr>
              <a:buSzPts val="1100"/>
              <a:buFont typeface="Arial"/>
              <a:buNone/>
            </a:pPr>
            <a:r>
              <a:rPr lang="en" sz="1400">
                <a:solidFill>
                  <a:schemeClr val="dk1"/>
                </a:solidFill>
                <a:latin typeface="Dosis"/>
                <a:ea typeface="Dosis"/>
                <a:cs typeface="Dosis"/>
                <a:sym typeface="Dosis"/>
              </a:rPr>
              <a:t>The robot's original concept, hardware, and software development were carried out by </a:t>
            </a:r>
            <a:r>
              <a:rPr b="1" lang="en" sz="1400">
                <a:solidFill>
                  <a:schemeClr val="dk1"/>
                </a:solidFill>
                <a:latin typeface="Dosis"/>
                <a:ea typeface="Dosis"/>
                <a:cs typeface="Dosis"/>
                <a:sym typeface="Dosis"/>
              </a:rPr>
              <a:t>Zining Mao, Liyu Chen, Yuhan Yao, Thomas Yee, Zhiheng Yang</a:t>
            </a:r>
            <a:r>
              <a:rPr lang="en" sz="1400">
                <a:solidFill>
                  <a:schemeClr val="dk1"/>
                </a:solidFill>
                <a:latin typeface="Dosis"/>
                <a:ea typeface="Dosis"/>
                <a:cs typeface="Dosis"/>
                <a:sym typeface="Dosis"/>
              </a:rPr>
              <a:t>, and </a:t>
            </a:r>
            <a:r>
              <a:rPr b="1" lang="en" sz="1400">
                <a:solidFill>
                  <a:schemeClr val="dk1"/>
                </a:solidFill>
                <a:latin typeface="Dosis"/>
                <a:ea typeface="Dosis"/>
                <a:cs typeface="Dosis"/>
                <a:sym typeface="Dosis"/>
              </a:rPr>
              <a:t>Chengxun Wu</a:t>
            </a:r>
            <a:r>
              <a:rPr lang="en" sz="1400">
                <a:solidFill>
                  <a:schemeClr val="dk1"/>
                </a:solidFill>
                <a:latin typeface="Dosis"/>
                <a:ea typeface="Dosis"/>
                <a:cs typeface="Dosis"/>
                <a:sym typeface="Dosis"/>
              </a:rPr>
              <a:t> under the guidance of Professor </a:t>
            </a:r>
            <a:r>
              <a:rPr b="1" lang="en" sz="1400">
                <a:solidFill>
                  <a:schemeClr val="dk1"/>
                </a:solidFill>
                <a:latin typeface="Dosis"/>
                <a:ea typeface="Dosis"/>
                <a:cs typeface="Dosis"/>
                <a:sym typeface="Dosis"/>
              </a:rPr>
              <a:t>Rodolfo Cossovich</a:t>
            </a:r>
            <a:r>
              <a:rPr lang="en" sz="1400">
                <a:solidFill>
                  <a:schemeClr val="dk1"/>
                </a:solidFill>
                <a:latin typeface="Dosis"/>
                <a:ea typeface="Dosis"/>
                <a:cs typeface="Dosis"/>
                <a:sym typeface="Dosis"/>
              </a:rPr>
              <a:t>. </a:t>
            </a:r>
            <a:endParaRPr sz="1400">
              <a:solidFill>
                <a:schemeClr val="dk1"/>
              </a:solidFill>
              <a:latin typeface="Dosis"/>
              <a:ea typeface="Dosis"/>
              <a:cs typeface="Dosis"/>
              <a:sym typeface="Dosis"/>
            </a:endParaRPr>
          </a:p>
          <a:p>
            <a:pPr indent="0" lvl="0" marL="0" rtl="0" algn="just">
              <a:lnSpc>
                <a:spcPct val="100000"/>
              </a:lnSpc>
              <a:spcBef>
                <a:spcPts val="0"/>
              </a:spcBef>
              <a:spcAft>
                <a:spcPts val="0"/>
              </a:spcAft>
              <a:buNone/>
            </a:pPr>
            <a:r>
              <a:t/>
            </a:r>
            <a:endParaRPr sz="1400">
              <a:solidFill>
                <a:schemeClr val="dk1"/>
              </a:solidFill>
              <a:latin typeface="Dosis"/>
              <a:ea typeface="Dosis"/>
              <a:cs typeface="Dosis"/>
              <a:sym typeface="Dosis"/>
            </a:endParaRPr>
          </a:p>
          <a:p>
            <a:pPr indent="0" lvl="0" marL="0" rtl="0" algn="just">
              <a:lnSpc>
                <a:spcPct val="100000"/>
              </a:lnSpc>
              <a:spcBef>
                <a:spcPts val="0"/>
              </a:spcBef>
              <a:spcAft>
                <a:spcPts val="0"/>
              </a:spcAft>
              <a:buClr>
                <a:schemeClr val="dk1"/>
              </a:buClr>
              <a:buSzPts val="1100"/>
              <a:buFont typeface="Arial"/>
              <a:buNone/>
            </a:pPr>
            <a:r>
              <a:rPr lang="en" sz="1400">
                <a:solidFill>
                  <a:schemeClr val="dk1"/>
                </a:solidFill>
                <a:latin typeface="Dosis"/>
                <a:ea typeface="Dosis"/>
                <a:cs typeface="Dosis"/>
                <a:sym typeface="Dosis"/>
              </a:rPr>
              <a:t>We would like to thank Professor</a:t>
            </a:r>
            <a:r>
              <a:rPr b="1" lang="en" sz="1400">
                <a:solidFill>
                  <a:schemeClr val="dk1"/>
                </a:solidFill>
                <a:latin typeface="Dosis"/>
                <a:ea typeface="Dosis"/>
                <a:cs typeface="Dosis"/>
                <a:sym typeface="Dosis"/>
              </a:rPr>
              <a:t> Romain Corcolle</a:t>
            </a:r>
            <a:r>
              <a:rPr lang="en" sz="1400">
                <a:solidFill>
                  <a:schemeClr val="dk1"/>
                </a:solidFill>
                <a:latin typeface="Dosis"/>
                <a:ea typeface="Dosis"/>
                <a:cs typeface="Dosis"/>
                <a:sym typeface="Dosis"/>
              </a:rPr>
              <a:t> and Fellow Researchers </a:t>
            </a:r>
            <a:r>
              <a:rPr b="1" lang="en" sz="1400">
                <a:solidFill>
                  <a:schemeClr val="dk1"/>
                </a:solidFill>
                <a:latin typeface="Dosis"/>
                <a:ea typeface="Dosis"/>
                <a:cs typeface="Dosis"/>
                <a:sym typeface="Dosis"/>
              </a:rPr>
              <a:t>Tristan Armitage</a:t>
            </a:r>
            <a:r>
              <a:rPr lang="en" sz="1400">
                <a:solidFill>
                  <a:schemeClr val="dk1"/>
                </a:solidFill>
                <a:latin typeface="Dosis"/>
                <a:ea typeface="Dosis"/>
                <a:cs typeface="Dosis"/>
                <a:sym typeface="Dosis"/>
              </a:rPr>
              <a:t> and </a:t>
            </a:r>
            <a:r>
              <a:rPr b="1" lang="en" sz="1400">
                <a:solidFill>
                  <a:schemeClr val="dk1"/>
                </a:solidFill>
                <a:latin typeface="Dosis"/>
                <a:ea typeface="Dosis"/>
                <a:cs typeface="Dosis"/>
                <a:sym typeface="Dosis"/>
              </a:rPr>
              <a:t>Nicholas Andrew Sanchez</a:t>
            </a:r>
            <a:r>
              <a:rPr lang="en" sz="1400">
                <a:solidFill>
                  <a:schemeClr val="dk1"/>
                </a:solidFill>
                <a:latin typeface="Dosis"/>
                <a:ea typeface="Dosis"/>
                <a:cs typeface="Dosis"/>
                <a:sym typeface="Dosis"/>
              </a:rPr>
              <a:t> for all the guidance they gave throughout the project. Special thanks to Professor</a:t>
            </a:r>
            <a:r>
              <a:rPr b="1" lang="en" sz="1400">
                <a:solidFill>
                  <a:schemeClr val="dk1"/>
                </a:solidFill>
                <a:latin typeface="Dosis"/>
                <a:ea typeface="Dosis"/>
                <a:cs typeface="Dosis"/>
                <a:sym typeface="Dosis"/>
              </a:rPr>
              <a:t> Jace Hargis</a:t>
            </a:r>
            <a:r>
              <a:rPr lang="en" sz="1400">
                <a:solidFill>
                  <a:schemeClr val="dk1"/>
                </a:solidFill>
                <a:latin typeface="Dosis"/>
                <a:ea typeface="Dosis"/>
                <a:cs typeface="Dosis"/>
                <a:sym typeface="Dosis"/>
              </a:rPr>
              <a:t> for his advice on this paper and Professor </a:t>
            </a:r>
            <a:r>
              <a:rPr b="1" lang="en" sz="1400">
                <a:solidFill>
                  <a:schemeClr val="dk1"/>
                </a:solidFill>
                <a:latin typeface="Dosis"/>
                <a:ea typeface="Dosis"/>
                <a:cs typeface="Dosis"/>
                <a:sym typeface="Dosis"/>
              </a:rPr>
              <a:t>Olivier Marin</a:t>
            </a:r>
            <a:r>
              <a:rPr lang="en" sz="1400">
                <a:solidFill>
                  <a:schemeClr val="dk1"/>
                </a:solidFill>
                <a:latin typeface="Dosis"/>
                <a:ea typeface="Dosis"/>
                <a:cs typeface="Dosis"/>
                <a:sym typeface="Dosis"/>
              </a:rPr>
              <a:t> for his advice on the presentation.</a:t>
            </a:r>
            <a:endParaRPr b="1" sz="1400" cap="small">
              <a:solidFill>
                <a:schemeClr val="dk1"/>
              </a:solidFill>
              <a:latin typeface="Dosis"/>
              <a:ea typeface="Dosis"/>
              <a:cs typeface="Dosis"/>
              <a:sym typeface="Dosis"/>
            </a:endParaRPr>
          </a:p>
          <a:p>
            <a:pPr indent="0" lvl="0" marL="0" rtl="0" algn="l">
              <a:spcBef>
                <a:spcPts val="0"/>
              </a:spcBef>
              <a:spcAft>
                <a:spcPts val="1600"/>
              </a:spcAft>
              <a:buNone/>
            </a:pPr>
            <a:r>
              <a:t/>
            </a:r>
            <a:endParaRPr sz="1400">
              <a:latin typeface="Dosis"/>
              <a:ea typeface="Dosis"/>
              <a:cs typeface="Dosis"/>
              <a:sym typeface="Dosis"/>
            </a:endParaRPr>
          </a:p>
        </p:txBody>
      </p:sp>
      <p:sp>
        <p:nvSpPr>
          <p:cNvPr id="178" name="Google Shape;178;p26"/>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Acknowledgement</a:t>
            </a:r>
            <a:endParaRPr>
              <a:latin typeface="Dosis"/>
              <a:ea typeface="Dosis"/>
              <a:cs typeface="Dosis"/>
              <a:sym typeface="Dosi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84" name="Google Shape;184;p27"/>
          <p:cNvSpPr txBox="1"/>
          <p:nvPr>
            <p:ph idx="1" type="body"/>
          </p:nvPr>
        </p:nvSpPr>
        <p:spPr>
          <a:xfrm>
            <a:off x="2273975" y="1106025"/>
            <a:ext cx="64917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666666"/>
                </a:solidFill>
                <a:latin typeface="Dosis"/>
                <a:ea typeface="Dosis"/>
                <a:cs typeface="Dosis"/>
                <a:sym typeface="Dosis"/>
              </a:rPr>
              <a:t>[1] https://www.reply.com/en/data-robotics.</a:t>
            </a:r>
            <a:endParaRPr sz="1200">
              <a:solidFill>
                <a:srgbClr val="666666"/>
              </a:solidFill>
              <a:latin typeface="Dosis"/>
              <a:ea typeface="Dosis"/>
              <a:cs typeface="Dosis"/>
              <a:sym typeface="Dosis"/>
            </a:endParaRPr>
          </a:p>
          <a:p>
            <a:pPr indent="0" lvl="0" marL="0" rtl="0" algn="l">
              <a:lnSpc>
                <a:spcPct val="100000"/>
              </a:lnSpc>
              <a:spcBef>
                <a:spcPts val="1600"/>
              </a:spcBef>
              <a:spcAft>
                <a:spcPts val="0"/>
              </a:spcAft>
              <a:buClr>
                <a:schemeClr val="dk1"/>
              </a:buClr>
              <a:buSzPts val="1100"/>
              <a:buFont typeface="Arial"/>
              <a:buNone/>
            </a:pPr>
            <a:r>
              <a:rPr lang="en" sz="1200">
                <a:solidFill>
                  <a:srgbClr val="666666"/>
                </a:solidFill>
                <a:latin typeface="Dosis"/>
                <a:ea typeface="Dosis"/>
                <a:cs typeface="Dosis"/>
                <a:sym typeface="Dosis"/>
              </a:rPr>
              <a:t>[2] https://hackaday.io/project/165119-swarmesh-nyu-shanghai.</a:t>
            </a:r>
            <a:endParaRPr sz="1200">
              <a:solidFill>
                <a:srgbClr val="666666"/>
              </a:solidFill>
              <a:latin typeface="Dosis"/>
              <a:ea typeface="Dosis"/>
              <a:cs typeface="Dosis"/>
              <a:sym typeface="Dosis"/>
            </a:endParaRPr>
          </a:p>
          <a:p>
            <a:pPr indent="0" lvl="0" marL="0" rtl="0" algn="l">
              <a:lnSpc>
                <a:spcPct val="100000"/>
              </a:lnSpc>
              <a:spcBef>
                <a:spcPts val="1600"/>
              </a:spcBef>
              <a:spcAft>
                <a:spcPts val="0"/>
              </a:spcAft>
              <a:buClr>
                <a:schemeClr val="dk1"/>
              </a:buClr>
              <a:buSzPts val="1100"/>
              <a:buFont typeface="Arial"/>
              <a:buNone/>
            </a:pPr>
            <a:r>
              <a:rPr lang="en" sz="1200">
                <a:solidFill>
                  <a:srgbClr val="666666"/>
                </a:solidFill>
                <a:latin typeface="Dosis"/>
                <a:ea typeface="Dosis"/>
                <a:cs typeface="Dosis"/>
                <a:sym typeface="Dosis"/>
              </a:rPr>
              <a:t>[3] Hamann, Heiko. “Introduction to Swarm Robotics.” </a:t>
            </a:r>
            <a:r>
              <a:rPr i="1" lang="en" sz="1200">
                <a:solidFill>
                  <a:srgbClr val="666666"/>
                </a:solidFill>
                <a:latin typeface="Dosis"/>
                <a:ea typeface="Dosis"/>
                <a:cs typeface="Dosis"/>
                <a:sym typeface="Dosis"/>
              </a:rPr>
              <a:t>Swarm Robotics: A Formal Approach</a:t>
            </a:r>
            <a:r>
              <a:rPr lang="en" sz="1200">
                <a:solidFill>
                  <a:srgbClr val="666666"/>
                </a:solidFill>
                <a:latin typeface="Dosis"/>
                <a:ea typeface="Dosis"/>
                <a:cs typeface="Dosis"/>
                <a:sym typeface="Dosis"/>
              </a:rPr>
              <a:t>, edited by Heiko Hamann, Springer International Publishing, 2018, pp. 1–32, doi: </a:t>
            </a:r>
            <a:r>
              <a:rPr lang="en" sz="1200" u="sng">
                <a:solidFill>
                  <a:srgbClr val="666666"/>
                </a:solidFill>
                <a:latin typeface="Dosis"/>
                <a:ea typeface="Dosis"/>
                <a:cs typeface="Dosis"/>
                <a:sym typeface="Dosis"/>
                <a:hlinkClick r:id="rId4">
                  <a:extLst>
                    <a:ext uri="{A12FA001-AC4F-418D-AE19-62706E023703}">
                      <ahyp:hlinkClr val="tx"/>
                    </a:ext>
                  </a:extLst>
                </a:hlinkClick>
              </a:rPr>
              <a:t>10.1007/978-3-319-74528-2_1</a:t>
            </a:r>
            <a:r>
              <a:rPr lang="en" sz="1200">
                <a:solidFill>
                  <a:srgbClr val="666666"/>
                </a:solidFill>
                <a:latin typeface="Dosis"/>
                <a:ea typeface="Dosis"/>
                <a:cs typeface="Dosis"/>
                <a:sym typeface="Dosis"/>
              </a:rPr>
              <a:t>.</a:t>
            </a:r>
            <a:endParaRPr sz="1200">
              <a:solidFill>
                <a:srgbClr val="666666"/>
              </a:solidFill>
              <a:latin typeface="Dosis"/>
              <a:ea typeface="Dosis"/>
              <a:cs typeface="Dosis"/>
              <a:sym typeface="Dosis"/>
            </a:endParaRPr>
          </a:p>
          <a:p>
            <a:pPr indent="0" lvl="0" marL="0" rtl="0" algn="l">
              <a:lnSpc>
                <a:spcPct val="100000"/>
              </a:lnSpc>
              <a:spcBef>
                <a:spcPts val="1600"/>
              </a:spcBef>
              <a:spcAft>
                <a:spcPts val="0"/>
              </a:spcAft>
              <a:buClr>
                <a:schemeClr val="dk1"/>
              </a:buClr>
              <a:buSzPts val="1100"/>
              <a:buFont typeface="Arial"/>
              <a:buNone/>
            </a:pPr>
            <a:r>
              <a:rPr lang="en" sz="1200">
                <a:solidFill>
                  <a:srgbClr val="666666"/>
                </a:solidFill>
                <a:latin typeface="Dosis"/>
                <a:ea typeface="Dosis"/>
                <a:cs typeface="Dosis"/>
                <a:sym typeface="Dosis"/>
              </a:rPr>
              <a:t>[4] Fig. 2. https://www.kilobotics.com.</a:t>
            </a:r>
            <a:endParaRPr sz="1200">
              <a:solidFill>
                <a:srgbClr val="666666"/>
              </a:solidFill>
              <a:latin typeface="Dosis"/>
              <a:ea typeface="Dosis"/>
              <a:cs typeface="Dosis"/>
              <a:sym typeface="Dosis"/>
            </a:endParaRPr>
          </a:p>
          <a:p>
            <a:pPr indent="0" lvl="0" marL="0" rtl="0" algn="l">
              <a:lnSpc>
                <a:spcPct val="100000"/>
              </a:lnSpc>
              <a:spcBef>
                <a:spcPts val="1600"/>
              </a:spcBef>
              <a:spcAft>
                <a:spcPts val="0"/>
              </a:spcAft>
              <a:buClr>
                <a:schemeClr val="dk1"/>
              </a:buClr>
              <a:buSzPts val="1100"/>
              <a:buFont typeface="Arial"/>
              <a:buNone/>
            </a:pPr>
            <a:r>
              <a:rPr lang="en" sz="1200">
                <a:solidFill>
                  <a:srgbClr val="666666"/>
                </a:solidFill>
                <a:latin typeface="Dosis"/>
                <a:ea typeface="Dosis"/>
                <a:cs typeface="Dosis"/>
                <a:sym typeface="Dosis"/>
              </a:rPr>
              <a:t>[5] Fig. 3. https://phys.org/news/2013-09-swarm-desktop-robotics-online-game.html.</a:t>
            </a:r>
            <a:endParaRPr sz="1200">
              <a:solidFill>
                <a:srgbClr val="666666"/>
              </a:solidFill>
              <a:latin typeface="Dosis"/>
              <a:ea typeface="Dosis"/>
              <a:cs typeface="Dosis"/>
              <a:sym typeface="Dosis"/>
            </a:endParaRPr>
          </a:p>
          <a:p>
            <a:pPr indent="0" lvl="0" marL="0" rtl="0" algn="l">
              <a:lnSpc>
                <a:spcPct val="100000"/>
              </a:lnSpc>
              <a:spcBef>
                <a:spcPts val="1600"/>
              </a:spcBef>
              <a:spcAft>
                <a:spcPts val="0"/>
              </a:spcAft>
              <a:buClr>
                <a:schemeClr val="dk1"/>
              </a:buClr>
              <a:buSzPts val="1100"/>
              <a:buFont typeface="Arial"/>
              <a:buNone/>
            </a:pPr>
            <a:r>
              <a:rPr lang="en" sz="1200">
                <a:solidFill>
                  <a:srgbClr val="666666"/>
                </a:solidFill>
                <a:latin typeface="Dosis"/>
                <a:ea typeface="Dosis"/>
                <a:cs typeface="Dosis"/>
                <a:sym typeface="Dosis"/>
              </a:rPr>
              <a:t>[6] Fig. 4. </a:t>
            </a:r>
            <a:r>
              <a:rPr lang="en" sz="1200">
                <a:solidFill>
                  <a:srgbClr val="666666"/>
                </a:solidFill>
                <a:uFill>
                  <a:noFill/>
                </a:uFill>
                <a:latin typeface="Dosis"/>
                <a:ea typeface="Dosis"/>
                <a:cs typeface="Dosis"/>
                <a:sym typeface="Dosis"/>
                <a:hlinkClick r:id="rId5">
                  <a:extLst>
                    <a:ext uri="{A12FA001-AC4F-418D-AE19-62706E023703}">
                      <ahyp:hlinkClr val="tx"/>
                    </a:ext>
                  </a:extLst>
                </a:hlinkClick>
              </a:rPr>
              <a:t>http://www.swarmrobot.org/</a:t>
            </a:r>
            <a:r>
              <a:rPr lang="en" sz="1200">
                <a:solidFill>
                  <a:srgbClr val="666666"/>
                </a:solidFill>
                <a:latin typeface="Dosis"/>
                <a:ea typeface="Dosis"/>
                <a:cs typeface="Dosis"/>
                <a:sym typeface="Dosis"/>
              </a:rPr>
              <a:t>.</a:t>
            </a:r>
            <a:endParaRPr sz="1200">
              <a:solidFill>
                <a:srgbClr val="666666"/>
              </a:solidFill>
              <a:latin typeface="Dosis"/>
              <a:ea typeface="Dosis"/>
              <a:cs typeface="Dosis"/>
              <a:sym typeface="Dosis"/>
            </a:endParaRPr>
          </a:p>
          <a:p>
            <a:pPr indent="0" lvl="0" marL="0" rtl="0" algn="l">
              <a:lnSpc>
                <a:spcPct val="100000"/>
              </a:lnSpc>
              <a:spcBef>
                <a:spcPts val="1600"/>
              </a:spcBef>
              <a:spcAft>
                <a:spcPts val="0"/>
              </a:spcAft>
              <a:buClr>
                <a:schemeClr val="dk1"/>
              </a:buClr>
              <a:buSzPts val="1100"/>
              <a:buFont typeface="Arial"/>
              <a:buNone/>
            </a:pPr>
            <a:r>
              <a:rPr lang="en" sz="1200">
                <a:solidFill>
                  <a:srgbClr val="666666"/>
                </a:solidFill>
                <a:latin typeface="Dosis"/>
                <a:ea typeface="Dosis"/>
                <a:cs typeface="Dosis"/>
                <a:sym typeface="Dosis"/>
              </a:rPr>
              <a:t>[7] https://docs.espressif.com/projects/esp-idf/en/latest/api-guides/mesh.html.</a:t>
            </a:r>
            <a:endParaRPr sz="1200">
              <a:solidFill>
                <a:srgbClr val="666666"/>
              </a:solidFill>
              <a:latin typeface="Dosis"/>
              <a:ea typeface="Dosis"/>
              <a:cs typeface="Dosis"/>
              <a:sym typeface="Dosis"/>
            </a:endParaRPr>
          </a:p>
          <a:p>
            <a:pPr indent="0" lvl="0" marL="0" rtl="0" algn="l">
              <a:lnSpc>
                <a:spcPct val="100000"/>
              </a:lnSpc>
              <a:spcBef>
                <a:spcPts val="1600"/>
              </a:spcBef>
              <a:spcAft>
                <a:spcPts val="0"/>
              </a:spcAft>
              <a:buClr>
                <a:schemeClr val="dk1"/>
              </a:buClr>
              <a:buSzPts val="1100"/>
              <a:buFont typeface="Arial"/>
              <a:buNone/>
            </a:pPr>
            <a:r>
              <a:rPr lang="en" sz="1200">
                <a:solidFill>
                  <a:srgbClr val="666666"/>
                </a:solidFill>
                <a:latin typeface="Dosis"/>
                <a:ea typeface="Dosis"/>
                <a:cs typeface="Dosis"/>
                <a:sym typeface="Dosis"/>
              </a:rPr>
              <a:t>[8] https://www.espressif.com/en/products/hardware/modules</a:t>
            </a:r>
            <a:endParaRPr sz="1400">
              <a:solidFill>
                <a:schemeClr val="dk1"/>
              </a:solidFill>
              <a:latin typeface="Dosis"/>
              <a:ea typeface="Dosis"/>
              <a:cs typeface="Dosis"/>
              <a:sym typeface="Dosis"/>
            </a:endParaRPr>
          </a:p>
        </p:txBody>
      </p:sp>
      <p:sp>
        <p:nvSpPr>
          <p:cNvPr id="185" name="Google Shape;185;p27"/>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References</a:t>
            </a:r>
            <a:endParaRPr>
              <a:latin typeface="Dosis"/>
              <a:ea typeface="Dosis"/>
              <a:cs typeface="Dosis"/>
              <a:sym typeface="Dosi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8"/>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91" name="Google Shape;191;p28"/>
          <p:cNvSpPr txBox="1"/>
          <p:nvPr>
            <p:ph type="title"/>
          </p:nvPr>
        </p:nvSpPr>
        <p:spPr>
          <a:xfrm>
            <a:off x="2569925" y="528600"/>
            <a:ext cx="489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latin typeface="Dosis"/>
                <a:ea typeface="Dosis"/>
                <a:cs typeface="Dosis"/>
                <a:sym typeface="Dosis"/>
              </a:rPr>
              <a:t>Thank you for listening!</a:t>
            </a:r>
            <a:endParaRPr sz="3600">
              <a:latin typeface="Dosis"/>
              <a:ea typeface="Dosis"/>
              <a:cs typeface="Dosis"/>
              <a:sym typeface="Dosis"/>
            </a:endParaRPr>
          </a:p>
        </p:txBody>
      </p:sp>
      <p:sp>
        <p:nvSpPr>
          <p:cNvPr id="192" name="Google Shape;192;p28"/>
          <p:cNvSpPr txBox="1"/>
          <p:nvPr/>
        </p:nvSpPr>
        <p:spPr>
          <a:xfrm>
            <a:off x="2205925" y="1676900"/>
            <a:ext cx="65100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Dosis"/>
                <a:ea typeface="Dosis"/>
                <a:cs typeface="Dosis"/>
                <a:sym typeface="Dosis"/>
              </a:rPr>
              <a:t>Hackaday: </a:t>
            </a:r>
            <a:r>
              <a:rPr lang="en" sz="1800" u="sng">
                <a:solidFill>
                  <a:schemeClr val="hlink"/>
                </a:solidFill>
                <a:latin typeface="Dosis"/>
                <a:ea typeface="Dosis"/>
                <a:cs typeface="Dosis"/>
                <a:sym typeface="Dosis"/>
                <a:hlinkClick r:id="rId4"/>
              </a:rPr>
              <a:t>https://hackaday.io/project/165119-swarmesh-nyu-shanghai</a:t>
            </a:r>
            <a:endParaRPr sz="1800">
              <a:solidFill>
                <a:schemeClr val="dk1"/>
              </a:solidFill>
              <a:latin typeface="Dosis"/>
              <a:ea typeface="Dosis"/>
              <a:cs typeface="Dosis"/>
              <a:sym typeface="Dosis"/>
            </a:endParaRPr>
          </a:p>
          <a:p>
            <a:pPr indent="0" lvl="0" marL="0" rtl="0" algn="l">
              <a:spcBef>
                <a:spcPts val="0"/>
              </a:spcBef>
              <a:spcAft>
                <a:spcPts val="0"/>
              </a:spcAft>
              <a:buNone/>
            </a:pPr>
            <a:r>
              <a:rPr lang="en" sz="1800">
                <a:solidFill>
                  <a:schemeClr val="dk1"/>
                </a:solidFill>
                <a:latin typeface="Dosis"/>
                <a:ea typeface="Dosis"/>
                <a:cs typeface="Dosis"/>
                <a:sym typeface="Dosis"/>
              </a:rPr>
              <a:t>Github: </a:t>
            </a:r>
            <a:r>
              <a:rPr lang="en" sz="1800" u="sng">
                <a:solidFill>
                  <a:schemeClr val="hlink"/>
                </a:solidFill>
                <a:latin typeface="Dosis"/>
                <a:ea typeface="Dosis"/>
                <a:cs typeface="Dosis"/>
                <a:sym typeface="Dosis"/>
                <a:hlinkClick r:id="rId5"/>
              </a:rPr>
              <a:t>https://github.com/todocono/swarmesh</a:t>
            </a:r>
            <a:endParaRPr sz="1800">
              <a:solidFill>
                <a:schemeClr val="dk1"/>
              </a:solidFill>
              <a:latin typeface="Dosis"/>
              <a:ea typeface="Dosis"/>
              <a:cs typeface="Dosis"/>
              <a:sym typeface="Dosis"/>
            </a:endParaRPr>
          </a:p>
          <a:p>
            <a:pPr indent="0" lvl="0" marL="0" rtl="0" algn="l">
              <a:spcBef>
                <a:spcPts val="0"/>
              </a:spcBef>
              <a:spcAft>
                <a:spcPts val="0"/>
              </a:spcAft>
              <a:buNone/>
            </a:pPr>
            <a:r>
              <a:t/>
            </a:r>
            <a:endParaRPr sz="1800">
              <a:solidFill>
                <a:schemeClr val="dk1"/>
              </a:solidFill>
              <a:latin typeface="Dosis"/>
              <a:ea typeface="Dosis"/>
              <a:cs typeface="Dosis"/>
              <a:sym typeface="Dosis"/>
            </a:endParaRPr>
          </a:p>
          <a:p>
            <a:pPr indent="0" lvl="0" marL="0" rtl="0" algn="l">
              <a:spcBef>
                <a:spcPts val="0"/>
              </a:spcBef>
              <a:spcAft>
                <a:spcPts val="0"/>
              </a:spcAft>
              <a:buNone/>
            </a:pPr>
            <a:r>
              <a:rPr lang="en" sz="1800">
                <a:latin typeface="Dosis"/>
                <a:ea typeface="Dosis"/>
                <a:cs typeface="Dosis"/>
                <a:sym typeface="Dosis"/>
              </a:rPr>
              <a:t>Contact information:</a:t>
            </a:r>
            <a:endParaRPr sz="1800">
              <a:latin typeface="Dosis"/>
              <a:ea typeface="Dosis"/>
              <a:cs typeface="Dosis"/>
              <a:sym typeface="Dosis"/>
            </a:endParaRPr>
          </a:p>
          <a:p>
            <a:pPr indent="0" lvl="0" marL="0" rtl="0" algn="l">
              <a:spcBef>
                <a:spcPts val="0"/>
              </a:spcBef>
              <a:spcAft>
                <a:spcPts val="0"/>
              </a:spcAft>
              <a:buNone/>
            </a:pPr>
            <a:r>
              <a:rPr lang="en" sz="1800" u="sng">
                <a:solidFill>
                  <a:schemeClr val="hlink"/>
                </a:solidFill>
                <a:latin typeface="Dosis"/>
                <a:ea typeface="Dosis"/>
                <a:cs typeface="Dosis"/>
                <a:sym typeface="Dosis"/>
                <a:hlinkClick r:id="rId6"/>
              </a:rPr>
              <a:t>yy2564@nyu.edu</a:t>
            </a:r>
            <a:endParaRPr sz="1800">
              <a:latin typeface="Dosis"/>
              <a:ea typeface="Dosis"/>
              <a:cs typeface="Dosis"/>
              <a:sym typeface="Dosis"/>
            </a:endParaRPr>
          </a:p>
          <a:p>
            <a:pPr indent="0" lvl="0" marL="0" rtl="0" algn="l">
              <a:spcBef>
                <a:spcPts val="0"/>
              </a:spcBef>
              <a:spcAft>
                <a:spcPts val="0"/>
              </a:spcAft>
              <a:buNone/>
            </a:pPr>
            <a:r>
              <a:rPr lang="en" sz="1800" u="sng">
                <a:solidFill>
                  <a:schemeClr val="hlink"/>
                </a:solidFill>
                <a:latin typeface="Dosis"/>
                <a:ea typeface="Dosis"/>
                <a:cs typeface="Dosis"/>
                <a:sym typeface="Dosis"/>
                <a:hlinkClick r:id="rId7"/>
              </a:rPr>
              <a:t>lc3913@nyu.edu</a:t>
            </a:r>
            <a:endParaRPr sz="1800">
              <a:latin typeface="Dosis"/>
              <a:ea typeface="Dosis"/>
              <a:cs typeface="Dosis"/>
              <a:sym typeface="Dosis"/>
            </a:endParaRPr>
          </a:p>
          <a:p>
            <a:pPr indent="0" lvl="0" marL="0" rtl="0" algn="l">
              <a:spcBef>
                <a:spcPts val="0"/>
              </a:spcBef>
              <a:spcAft>
                <a:spcPts val="0"/>
              </a:spcAft>
              <a:buNone/>
            </a:pPr>
            <a:r>
              <a:rPr lang="en" sz="1800" u="sng">
                <a:solidFill>
                  <a:schemeClr val="hlink"/>
                </a:solidFill>
                <a:latin typeface="Dosis"/>
                <a:ea typeface="Dosis"/>
                <a:cs typeface="Dosis"/>
                <a:sym typeface="Dosis"/>
                <a:hlinkClick r:id="rId8"/>
              </a:rPr>
              <a:t>zm800@nyu.edu</a:t>
            </a:r>
            <a:endParaRPr sz="1800">
              <a:latin typeface="Dosis"/>
              <a:ea typeface="Dosis"/>
              <a:cs typeface="Dosis"/>
              <a:sym typeface="Dosis"/>
            </a:endParaRPr>
          </a:p>
          <a:p>
            <a:pPr indent="0" lvl="0" marL="0" rtl="0" algn="l">
              <a:spcBef>
                <a:spcPts val="0"/>
              </a:spcBef>
              <a:spcAft>
                <a:spcPts val="0"/>
              </a:spcAft>
              <a:buNone/>
            </a:pPr>
            <a:r>
              <a:t/>
            </a:r>
            <a:endParaRPr sz="1800">
              <a:latin typeface="Dosis"/>
              <a:ea typeface="Dosis"/>
              <a:cs typeface="Dosis"/>
              <a:sym typeface="Dosi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66" name="Google Shape;66;p14"/>
          <p:cNvSpPr txBox="1"/>
          <p:nvPr/>
        </p:nvSpPr>
        <p:spPr>
          <a:xfrm>
            <a:off x="4277025" y="4645750"/>
            <a:ext cx="15486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title"/>
          </p:nvPr>
        </p:nvSpPr>
        <p:spPr>
          <a:xfrm>
            <a:off x="1463100" y="405875"/>
            <a:ext cx="675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Motivation</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pic>
        <p:nvPicPr>
          <p:cNvPr id="68" name="Google Shape;68;p14"/>
          <p:cNvPicPr preferRelativeResize="0"/>
          <p:nvPr/>
        </p:nvPicPr>
        <p:blipFill>
          <a:blip r:embed="rId4">
            <a:alphaModFix/>
          </a:blip>
          <a:stretch>
            <a:fillRect/>
          </a:stretch>
        </p:blipFill>
        <p:spPr>
          <a:xfrm>
            <a:off x="3197365" y="1245615"/>
            <a:ext cx="3707924" cy="2648776"/>
          </a:xfrm>
          <a:prstGeom prst="rect">
            <a:avLst/>
          </a:prstGeom>
          <a:noFill/>
          <a:ln>
            <a:noFill/>
          </a:ln>
        </p:spPr>
      </p:pic>
      <p:sp>
        <p:nvSpPr>
          <p:cNvPr id="69" name="Google Shape;69;p14"/>
          <p:cNvSpPr txBox="1"/>
          <p:nvPr/>
        </p:nvSpPr>
        <p:spPr>
          <a:xfrm>
            <a:off x="1966500" y="4161425"/>
            <a:ext cx="7177500" cy="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Dosis"/>
                <a:ea typeface="Dosis"/>
                <a:cs typeface="Dosis"/>
                <a:sym typeface="Dosis"/>
              </a:rPr>
              <a:t>Source: https://insideunmannedsystems.com/drone-light-show-planned-for-moon-landing-celebration/</a:t>
            </a:r>
            <a:endParaRPr>
              <a:solidFill>
                <a:srgbClr val="666666"/>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75" name="Google Shape;75;p15"/>
          <p:cNvSpPr txBox="1"/>
          <p:nvPr>
            <p:ph idx="1" type="body"/>
          </p:nvPr>
        </p:nvSpPr>
        <p:spPr>
          <a:xfrm>
            <a:off x="1996225" y="1212225"/>
            <a:ext cx="6712800" cy="4026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Dosis"/>
              <a:buChar char="●"/>
            </a:pPr>
            <a:r>
              <a:rPr lang="en">
                <a:latin typeface="Dosis"/>
                <a:ea typeface="Dosis"/>
                <a:cs typeface="Dosis"/>
                <a:sym typeface="Dosis"/>
              </a:rPr>
              <a:t>Increase </a:t>
            </a:r>
            <a:r>
              <a:rPr b="1" lang="en">
                <a:latin typeface="Dosis"/>
                <a:ea typeface="Dosis"/>
                <a:cs typeface="Dosis"/>
                <a:sym typeface="Dosis"/>
              </a:rPr>
              <a:t>scalability</a:t>
            </a:r>
            <a:endParaRPr b="1">
              <a:latin typeface="Dosis"/>
              <a:ea typeface="Dosis"/>
              <a:cs typeface="Dosis"/>
              <a:sym typeface="Dosis"/>
            </a:endParaRPr>
          </a:p>
          <a:p>
            <a:pPr indent="-317500" lvl="1" marL="914400" rtl="0" algn="l">
              <a:lnSpc>
                <a:spcPct val="150000"/>
              </a:lnSpc>
              <a:spcBef>
                <a:spcPts val="0"/>
              </a:spcBef>
              <a:spcAft>
                <a:spcPts val="0"/>
              </a:spcAft>
              <a:buSzPts val="1400"/>
              <a:buFont typeface="Dosis"/>
              <a:buChar char="○"/>
            </a:pPr>
            <a:r>
              <a:rPr lang="en">
                <a:latin typeface="Dosis"/>
                <a:ea typeface="Dosis"/>
                <a:cs typeface="Dosis"/>
                <a:sym typeface="Dosis"/>
              </a:rPr>
              <a:t>Positioning</a:t>
            </a:r>
            <a:endParaRPr>
              <a:latin typeface="Dosis"/>
              <a:ea typeface="Dosis"/>
              <a:cs typeface="Dosis"/>
              <a:sym typeface="Dosis"/>
            </a:endParaRPr>
          </a:p>
          <a:p>
            <a:pPr indent="-317500" lvl="1" marL="914400" rtl="0" algn="l">
              <a:lnSpc>
                <a:spcPct val="150000"/>
              </a:lnSpc>
              <a:spcBef>
                <a:spcPts val="0"/>
              </a:spcBef>
              <a:spcAft>
                <a:spcPts val="0"/>
              </a:spcAft>
              <a:buSzPts val="1400"/>
              <a:buFont typeface="Dosis"/>
              <a:buChar char="○"/>
            </a:pPr>
            <a:r>
              <a:rPr lang="en">
                <a:latin typeface="Dosis"/>
                <a:ea typeface="Dosis"/>
                <a:cs typeface="Dosis"/>
                <a:sym typeface="Dosis"/>
              </a:rPr>
              <a:t>Communication </a:t>
            </a:r>
            <a:endParaRPr>
              <a:latin typeface="Dosis"/>
              <a:ea typeface="Dosis"/>
              <a:cs typeface="Dosis"/>
              <a:sym typeface="Dosis"/>
            </a:endParaRPr>
          </a:p>
          <a:p>
            <a:pPr indent="-342900" lvl="0" marL="457200" rtl="0" algn="l">
              <a:lnSpc>
                <a:spcPct val="150000"/>
              </a:lnSpc>
              <a:spcBef>
                <a:spcPts val="0"/>
              </a:spcBef>
              <a:spcAft>
                <a:spcPts val="0"/>
              </a:spcAft>
              <a:buSzPts val="1800"/>
              <a:buFont typeface="Dosis"/>
              <a:buChar char="●"/>
            </a:pPr>
            <a:r>
              <a:rPr lang="en">
                <a:latin typeface="Dosis"/>
                <a:ea typeface="Dosis"/>
                <a:cs typeface="Dosis"/>
                <a:sym typeface="Dosis"/>
              </a:rPr>
              <a:t>Research-friendly</a:t>
            </a:r>
            <a:endParaRPr>
              <a:latin typeface="Dosis"/>
              <a:ea typeface="Dosis"/>
              <a:cs typeface="Dosis"/>
              <a:sym typeface="Dosis"/>
            </a:endParaRPr>
          </a:p>
          <a:p>
            <a:pPr indent="-317500" lvl="1" marL="914400" rtl="0" algn="l">
              <a:lnSpc>
                <a:spcPct val="150000"/>
              </a:lnSpc>
              <a:spcBef>
                <a:spcPts val="0"/>
              </a:spcBef>
              <a:spcAft>
                <a:spcPts val="0"/>
              </a:spcAft>
              <a:buSzPts val="1400"/>
              <a:buFont typeface="Dosis"/>
              <a:buChar char="○"/>
            </a:pPr>
            <a:r>
              <a:rPr b="1" lang="en">
                <a:latin typeface="Dosis"/>
                <a:ea typeface="Dosis"/>
                <a:cs typeface="Dosis"/>
                <a:sym typeface="Dosis"/>
              </a:rPr>
              <a:t>Open-source </a:t>
            </a:r>
            <a:r>
              <a:rPr lang="en">
                <a:latin typeface="Dosis"/>
                <a:ea typeface="Dosis"/>
                <a:cs typeface="Dosis"/>
                <a:sym typeface="Dosis"/>
              </a:rPr>
              <a:t>(Building tools &amp; Project Resources)</a:t>
            </a:r>
            <a:endParaRPr>
              <a:latin typeface="Dosis"/>
              <a:ea typeface="Dosis"/>
              <a:cs typeface="Dosis"/>
              <a:sym typeface="Dosis"/>
            </a:endParaRPr>
          </a:p>
          <a:p>
            <a:pPr indent="-317500" lvl="1" marL="914400" rtl="0" algn="l">
              <a:lnSpc>
                <a:spcPct val="150000"/>
              </a:lnSpc>
              <a:spcBef>
                <a:spcPts val="0"/>
              </a:spcBef>
              <a:spcAft>
                <a:spcPts val="0"/>
              </a:spcAft>
              <a:buSzPts val="1400"/>
              <a:buFont typeface="Dosis"/>
              <a:buChar char="○"/>
            </a:pPr>
            <a:r>
              <a:rPr b="1" lang="en">
                <a:latin typeface="Dosis"/>
                <a:ea typeface="Dosis"/>
                <a:cs typeface="Dosis"/>
                <a:sym typeface="Dosis"/>
              </a:rPr>
              <a:t>Low-cost</a:t>
            </a:r>
            <a:endParaRPr>
              <a:latin typeface="Dosis"/>
              <a:ea typeface="Dosis"/>
              <a:cs typeface="Dosis"/>
              <a:sym typeface="Dosis"/>
            </a:endParaRPr>
          </a:p>
          <a:p>
            <a:pPr indent="-317500" lvl="1" marL="914400" rtl="0" algn="l">
              <a:lnSpc>
                <a:spcPct val="150000"/>
              </a:lnSpc>
              <a:spcBef>
                <a:spcPts val="0"/>
              </a:spcBef>
              <a:spcAft>
                <a:spcPts val="0"/>
              </a:spcAft>
              <a:buSzPts val="1400"/>
              <a:buFont typeface="Dosis"/>
              <a:buChar char="○"/>
            </a:pPr>
            <a:r>
              <a:rPr lang="en">
                <a:latin typeface="Dosis"/>
                <a:ea typeface="Dosis"/>
                <a:cs typeface="Dosis"/>
                <a:sym typeface="Dosis"/>
              </a:rPr>
              <a:t>Easy to build &amp; maintain</a:t>
            </a:r>
            <a:endParaRPr>
              <a:latin typeface="Dosis"/>
              <a:ea typeface="Dosis"/>
              <a:cs typeface="Dosis"/>
              <a:sym typeface="Dosis"/>
            </a:endParaRPr>
          </a:p>
          <a:p>
            <a:pPr indent="-317500" lvl="1" marL="914400" rtl="0" algn="l">
              <a:lnSpc>
                <a:spcPct val="150000"/>
              </a:lnSpc>
              <a:spcBef>
                <a:spcPts val="0"/>
              </a:spcBef>
              <a:spcAft>
                <a:spcPts val="0"/>
              </a:spcAft>
              <a:buSzPts val="1400"/>
              <a:buFont typeface="Dosis"/>
              <a:buChar char="○"/>
            </a:pPr>
            <a:r>
              <a:rPr lang="en">
                <a:latin typeface="Dosis"/>
                <a:ea typeface="Dosis"/>
                <a:cs typeface="Dosis"/>
                <a:sym typeface="Dosis"/>
              </a:rPr>
              <a:t>Extensible</a:t>
            </a:r>
            <a:endParaRPr>
              <a:latin typeface="Dosis"/>
              <a:ea typeface="Dosis"/>
              <a:cs typeface="Dosis"/>
              <a:sym typeface="Dosis"/>
            </a:endParaRPr>
          </a:p>
        </p:txBody>
      </p:sp>
      <p:sp>
        <p:nvSpPr>
          <p:cNvPr id="76" name="Google Shape;76;p15"/>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Design Goals</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21200" y="-90320"/>
            <a:ext cx="9337725" cy="5252470"/>
          </a:xfrm>
          <a:prstGeom prst="rect">
            <a:avLst/>
          </a:prstGeom>
          <a:noFill/>
          <a:ln>
            <a:noFill/>
          </a:ln>
        </p:spPr>
      </p:pic>
      <p:pic>
        <p:nvPicPr>
          <p:cNvPr id="82" name="Google Shape;82;p16"/>
          <p:cNvPicPr preferRelativeResize="0"/>
          <p:nvPr/>
        </p:nvPicPr>
        <p:blipFill rotWithShape="1">
          <a:blip r:embed="rId4">
            <a:alphaModFix/>
          </a:blip>
          <a:srcRect b="0" l="7466" r="12927" t="0"/>
          <a:stretch/>
        </p:blipFill>
        <p:spPr>
          <a:xfrm>
            <a:off x="4572000" y="1315597"/>
            <a:ext cx="4289325" cy="2969505"/>
          </a:xfrm>
          <a:prstGeom prst="rect">
            <a:avLst/>
          </a:prstGeom>
          <a:noFill/>
          <a:ln>
            <a:noFill/>
          </a:ln>
        </p:spPr>
      </p:pic>
      <p:sp>
        <p:nvSpPr>
          <p:cNvPr id="83" name="Google Shape;83;p16"/>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Positioning System-Design</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sp>
        <p:nvSpPr>
          <p:cNvPr id="84" name="Google Shape;84;p16"/>
          <p:cNvSpPr txBox="1"/>
          <p:nvPr/>
        </p:nvSpPr>
        <p:spPr>
          <a:xfrm>
            <a:off x="1567800" y="1670900"/>
            <a:ext cx="3004200" cy="2145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44444"/>
              </a:buClr>
              <a:buSzPts val="1800"/>
              <a:buFont typeface="Dosis"/>
              <a:buChar char="●"/>
            </a:pPr>
            <a:r>
              <a:rPr lang="en" sz="1800">
                <a:solidFill>
                  <a:srgbClr val="444444"/>
                </a:solidFill>
                <a:latin typeface="Dosis"/>
                <a:ea typeface="Dosis"/>
                <a:cs typeface="Dosis"/>
                <a:sym typeface="Dosis"/>
              </a:rPr>
              <a:t>8 Emitters &amp; Receivers</a:t>
            </a:r>
            <a:endParaRPr sz="1800">
              <a:solidFill>
                <a:srgbClr val="444444"/>
              </a:solidFill>
              <a:latin typeface="Dosis"/>
              <a:ea typeface="Dosis"/>
              <a:cs typeface="Dosis"/>
              <a:sym typeface="Dosis"/>
            </a:endParaRPr>
          </a:p>
          <a:p>
            <a:pPr indent="-342900" lvl="0" marL="457200" rtl="0" algn="l">
              <a:lnSpc>
                <a:spcPct val="115000"/>
              </a:lnSpc>
              <a:spcBef>
                <a:spcPts val="0"/>
              </a:spcBef>
              <a:spcAft>
                <a:spcPts val="0"/>
              </a:spcAft>
              <a:buClr>
                <a:srgbClr val="444444"/>
              </a:buClr>
              <a:buSzPts val="1800"/>
              <a:buFont typeface="Dosis"/>
              <a:buChar char="●"/>
            </a:pPr>
            <a:r>
              <a:rPr lang="en" sz="1800">
                <a:solidFill>
                  <a:srgbClr val="444444"/>
                </a:solidFill>
                <a:latin typeface="Dosis"/>
                <a:ea typeface="Dosis"/>
                <a:cs typeface="Dosis"/>
                <a:sym typeface="Dosis"/>
              </a:rPr>
              <a:t>Cone holds emitters</a:t>
            </a:r>
            <a:endParaRPr sz="1800">
              <a:solidFill>
                <a:srgbClr val="444444"/>
              </a:solidFill>
              <a:latin typeface="Dosis"/>
              <a:ea typeface="Dosis"/>
              <a:cs typeface="Dosis"/>
              <a:sym typeface="Dosis"/>
            </a:endParaRPr>
          </a:p>
          <a:p>
            <a:pPr indent="-342900" lvl="0" marL="457200" rtl="0" algn="l">
              <a:lnSpc>
                <a:spcPct val="115000"/>
              </a:lnSpc>
              <a:spcBef>
                <a:spcPts val="0"/>
              </a:spcBef>
              <a:spcAft>
                <a:spcPts val="0"/>
              </a:spcAft>
              <a:buClr>
                <a:srgbClr val="444444"/>
              </a:buClr>
              <a:buSzPts val="1800"/>
              <a:buFont typeface="Dosis"/>
              <a:buChar char="●"/>
            </a:pPr>
            <a:r>
              <a:rPr lang="en" sz="1800">
                <a:solidFill>
                  <a:srgbClr val="444444"/>
                </a:solidFill>
                <a:latin typeface="Dosis"/>
                <a:ea typeface="Dosis"/>
                <a:cs typeface="Dosis"/>
                <a:sym typeface="Dosis"/>
              </a:rPr>
              <a:t>Plate holds receivers</a:t>
            </a:r>
            <a:endParaRPr sz="1800">
              <a:solidFill>
                <a:srgbClr val="444444"/>
              </a:solidFill>
              <a:latin typeface="Dosis"/>
              <a:ea typeface="Dosis"/>
              <a:cs typeface="Dosis"/>
              <a:sym typeface="Dosis"/>
            </a:endParaRPr>
          </a:p>
          <a:p>
            <a:pPr indent="-342900" lvl="0" marL="457200" rtl="0" algn="l">
              <a:lnSpc>
                <a:spcPct val="115000"/>
              </a:lnSpc>
              <a:spcBef>
                <a:spcPts val="0"/>
              </a:spcBef>
              <a:spcAft>
                <a:spcPts val="0"/>
              </a:spcAft>
              <a:buClr>
                <a:srgbClr val="444444"/>
              </a:buClr>
              <a:buSzPts val="1800"/>
              <a:buFont typeface="Dosis"/>
              <a:buChar char="●"/>
            </a:pPr>
            <a:r>
              <a:rPr lang="en" sz="1800">
                <a:solidFill>
                  <a:srgbClr val="444444"/>
                </a:solidFill>
                <a:latin typeface="Dosis"/>
                <a:ea typeface="Dosis"/>
                <a:cs typeface="Dosis"/>
                <a:sym typeface="Dosis"/>
              </a:rPr>
              <a:t>45-degree angle between cone and plate</a:t>
            </a:r>
            <a:endParaRPr sz="1800">
              <a:solidFill>
                <a:srgbClr val="444444"/>
              </a:solidFill>
              <a:latin typeface="Dosis"/>
              <a:ea typeface="Dosis"/>
              <a:cs typeface="Dosis"/>
              <a:sym typeface="Dosis"/>
            </a:endParaRPr>
          </a:p>
          <a:p>
            <a:pPr indent="-342900" lvl="0" marL="457200" rtl="0" algn="l">
              <a:lnSpc>
                <a:spcPct val="115000"/>
              </a:lnSpc>
              <a:spcBef>
                <a:spcPts val="0"/>
              </a:spcBef>
              <a:spcAft>
                <a:spcPts val="0"/>
              </a:spcAft>
              <a:buClr>
                <a:srgbClr val="444444"/>
              </a:buClr>
              <a:buSzPts val="1800"/>
              <a:buFont typeface="Dosis"/>
              <a:buChar char="●"/>
            </a:pPr>
            <a:r>
              <a:rPr lang="en" sz="1800">
                <a:solidFill>
                  <a:srgbClr val="444444"/>
                </a:solidFill>
                <a:latin typeface="Dosis"/>
                <a:ea typeface="Dosis"/>
                <a:cs typeface="Dosis"/>
                <a:sym typeface="Dosis"/>
              </a:rPr>
              <a:t>3D printable parts</a:t>
            </a:r>
            <a:endParaRPr sz="1800">
              <a:solidFill>
                <a:srgbClr val="444444"/>
              </a:solidFill>
              <a:latin typeface="Dosis"/>
              <a:ea typeface="Dosis"/>
              <a:cs typeface="Dosis"/>
              <a:sym typeface="Dosi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90" name="Google Shape;90;p17"/>
          <p:cNvSpPr txBox="1"/>
          <p:nvPr/>
        </p:nvSpPr>
        <p:spPr>
          <a:xfrm>
            <a:off x="1728300" y="1012425"/>
            <a:ext cx="7112700" cy="46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osis"/>
              <a:buChar char="●"/>
            </a:pPr>
            <a:r>
              <a:rPr lang="en" sz="1800">
                <a:latin typeface="Dosis"/>
                <a:ea typeface="Dosis"/>
                <a:cs typeface="Dosis"/>
                <a:sym typeface="Dosis"/>
              </a:rPr>
              <a:t>Prototype testing</a:t>
            </a:r>
            <a:endParaRPr sz="1800">
              <a:latin typeface="Dosis"/>
              <a:ea typeface="Dosis"/>
              <a:cs typeface="Dosis"/>
              <a:sym typeface="Dosis"/>
            </a:endParaRPr>
          </a:p>
        </p:txBody>
      </p:sp>
      <p:pic>
        <p:nvPicPr>
          <p:cNvPr id="91" name="Google Shape;91;p17"/>
          <p:cNvPicPr preferRelativeResize="0"/>
          <p:nvPr/>
        </p:nvPicPr>
        <p:blipFill rotWithShape="1">
          <a:blip r:embed="rId4">
            <a:alphaModFix/>
          </a:blip>
          <a:srcRect b="13787" l="14110" r="1996" t="4292"/>
          <a:stretch/>
        </p:blipFill>
        <p:spPr>
          <a:xfrm>
            <a:off x="2033100" y="1737474"/>
            <a:ext cx="2656075" cy="2286475"/>
          </a:xfrm>
          <a:prstGeom prst="rect">
            <a:avLst/>
          </a:prstGeom>
          <a:noFill/>
          <a:ln>
            <a:noFill/>
          </a:ln>
        </p:spPr>
      </p:pic>
      <p:pic>
        <p:nvPicPr>
          <p:cNvPr id="92" name="Google Shape;92;p17"/>
          <p:cNvPicPr preferRelativeResize="0"/>
          <p:nvPr/>
        </p:nvPicPr>
        <p:blipFill rotWithShape="1">
          <a:blip r:embed="rId5">
            <a:alphaModFix/>
          </a:blip>
          <a:srcRect b="2262" l="5004" r="4824" t="6137"/>
          <a:stretch/>
        </p:blipFill>
        <p:spPr>
          <a:xfrm>
            <a:off x="5129575" y="2004400"/>
            <a:ext cx="3940325" cy="1752600"/>
          </a:xfrm>
          <a:prstGeom prst="rect">
            <a:avLst/>
          </a:prstGeom>
          <a:noFill/>
          <a:ln>
            <a:noFill/>
          </a:ln>
        </p:spPr>
      </p:pic>
      <p:sp>
        <p:nvSpPr>
          <p:cNvPr id="93" name="Google Shape;93;p17"/>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Positioning System-Test</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sp>
        <p:nvSpPr>
          <p:cNvPr id="94" name="Google Shape;94;p17"/>
          <p:cNvSpPr txBox="1"/>
          <p:nvPr/>
        </p:nvSpPr>
        <p:spPr>
          <a:xfrm>
            <a:off x="5171000" y="3759075"/>
            <a:ext cx="17604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4444"/>
                </a:solidFill>
                <a:latin typeface="Dosis"/>
                <a:ea typeface="Dosis"/>
                <a:cs typeface="Dosis"/>
                <a:sym typeface="Dosis"/>
              </a:rPr>
              <a:t>Receiving Robot</a:t>
            </a:r>
            <a:endParaRPr>
              <a:solidFill>
                <a:srgbClr val="444444"/>
              </a:solidFill>
              <a:latin typeface="Dosis"/>
              <a:ea typeface="Dosis"/>
              <a:cs typeface="Dosis"/>
              <a:sym typeface="Dosis"/>
            </a:endParaRPr>
          </a:p>
        </p:txBody>
      </p:sp>
      <p:sp>
        <p:nvSpPr>
          <p:cNvPr id="95" name="Google Shape;95;p17"/>
          <p:cNvSpPr txBox="1"/>
          <p:nvPr/>
        </p:nvSpPr>
        <p:spPr>
          <a:xfrm>
            <a:off x="7600800" y="3753225"/>
            <a:ext cx="154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4444"/>
                </a:solidFill>
                <a:latin typeface="Dosis"/>
                <a:ea typeface="Dosis"/>
                <a:cs typeface="Dosis"/>
                <a:sym typeface="Dosis"/>
              </a:rPr>
              <a:t>Emitting Robot</a:t>
            </a:r>
            <a:endParaRPr>
              <a:solidFill>
                <a:srgbClr val="444444"/>
              </a:solidFill>
              <a:latin typeface="Dosis"/>
              <a:ea typeface="Dosis"/>
              <a:cs typeface="Dosis"/>
              <a:sym typeface="Dosi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2" name="Google Shape;102;p18"/>
          <p:cNvPicPr preferRelativeResize="0"/>
          <p:nvPr/>
        </p:nvPicPr>
        <p:blipFill>
          <a:blip r:embed="rId3">
            <a:alphaModFix/>
          </a:blip>
          <a:stretch>
            <a:fillRect/>
          </a:stretch>
        </p:blipFill>
        <p:spPr>
          <a:xfrm>
            <a:off x="-21200" y="-90320"/>
            <a:ext cx="9337725" cy="5252470"/>
          </a:xfrm>
          <a:prstGeom prst="rect">
            <a:avLst/>
          </a:prstGeom>
          <a:noFill/>
          <a:ln>
            <a:noFill/>
          </a:ln>
        </p:spPr>
      </p:pic>
      <p:pic>
        <p:nvPicPr>
          <p:cNvPr id="103" name="Google Shape;103;p18"/>
          <p:cNvPicPr preferRelativeResize="0"/>
          <p:nvPr/>
        </p:nvPicPr>
        <p:blipFill rotWithShape="1">
          <a:blip r:embed="rId4">
            <a:alphaModFix/>
          </a:blip>
          <a:srcRect b="3229" l="5966" r="7692" t="3695"/>
          <a:stretch/>
        </p:blipFill>
        <p:spPr>
          <a:xfrm>
            <a:off x="1529850" y="1023387"/>
            <a:ext cx="2241525" cy="2453550"/>
          </a:xfrm>
          <a:prstGeom prst="rect">
            <a:avLst/>
          </a:prstGeom>
          <a:noFill/>
          <a:ln>
            <a:noFill/>
          </a:ln>
        </p:spPr>
      </p:pic>
      <p:pic>
        <p:nvPicPr>
          <p:cNvPr id="104" name="Google Shape;104;p18"/>
          <p:cNvPicPr preferRelativeResize="0"/>
          <p:nvPr/>
        </p:nvPicPr>
        <p:blipFill rotWithShape="1">
          <a:blip r:embed="rId5">
            <a:alphaModFix/>
          </a:blip>
          <a:srcRect b="4522" l="5313" r="1956" t="1844"/>
          <a:stretch/>
        </p:blipFill>
        <p:spPr>
          <a:xfrm>
            <a:off x="3891438" y="1251963"/>
            <a:ext cx="2571750" cy="2276475"/>
          </a:xfrm>
          <a:prstGeom prst="rect">
            <a:avLst/>
          </a:prstGeom>
          <a:noFill/>
          <a:ln>
            <a:noFill/>
          </a:ln>
        </p:spPr>
      </p:pic>
      <p:sp>
        <p:nvSpPr>
          <p:cNvPr id="105" name="Google Shape;105;p18"/>
          <p:cNvSpPr txBox="1"/>
          <p:nvPr/>
        </p:nvSpPr>
        <p:spPr>
          <a:xfrm>
            <a:off x="2749550" y="3478150"/>
            <a:ext cx="4241400" cy="12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8"/>
          <p:cNvPicPr preferRelativeResize="0"/>
          <p:nvPr/>
        </p:nvPicPr>
        <p:blipFill rotWithShape="1">
          <a:blip r:embed="rId6">
            <a:alphaModFix/>
          </a:blip>
          <a:srcRect b="3564" l="3628" r="2120" t="2635"/>
          <a:stretch/>
        </p:blipFill>
        <p:spPr>
          <a:xfrm>
            <a:off x="6507075" y="1152475"/>
            <a:ext cx="2657475" cy="2362200"/>
          </a:xfrm>
          <a:prstGeom prst="rect">
            <a:avLst/>
          </a:prstGeom>
          <a:noFill/>
          <a:ln>
            <a:noFill/>
          </a:ln>
        </p:spPr>
      </p:pic>
      <p:pic>
        <p:nvPicPr>
          <p:cNvPr id="107" name="Google Shape;107;p18"/>
          <p:cNvPicPr preferRelativeResize="0"/>
          <p:nvPr/>
        </p:nvPicPr>
        <p:blipFill rotWithShape="1">
          <a:blip r:embed="rId7">
            <a:alphaModFix/>
          </a:blip>
          <a:srcRect b="2262" l="5004" r="4824" t="6137"/>
          <a:stretch/>
        </p:blipFill>
        <p:spPr>
          <a:xfrm>
            <a:off x="6073150" y="-81575"/>
            <a:ext cx="2866546" cy="1275000"/>
          </a:xfrm>
          <a:prstGeom prst="rect">
            <a:avLst/>
          </a:prstGeom>
          <a:noFill/>
          <a:ln>
            <a:noFill/>
          </a:ln>
        </p:spPr>
      </p:pic>
      <p:sp>
        <p:nvSpPr>
          <p:cNvPr id="108" name="Google Shape;108;p18"/>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Positioning System-Test Result</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pic>
        <p:nvPicPr>
          <p:cNvPr id="109" name="Google Shape;109;p18"/>
          <p:cNvPicPr preferRelativeResize="0"/>
          <p:nvPr/>
        </p:nvPicPr>
        <p:blipFill>
          <a:blip r:embed="rId8">
            <a:alphaModFix/>
          </a:blip>
          <a:stretch>
            <a:fillRect/>
          </a:stretch>
        </p:blipFill>
        <p:spPr>
          <a:xfrm>
            <a:off x="2520025" y="3629337"/>
            <a:ext cx="5538825" cy="1340025"/>
          </a:xfrm>
          <a:prstGeom prst="rect">
            <a:avLst/>
          </a:prstGeom>
          <a:noFill/>
          <a:ln>
            <a:noFill/>
          </a:ln>
        </p:spPr>
      </p:pic>
      <p:sp>
        <p:nvSpPr>
          <p:cNvPr id="110" name="Google Shape;110;p18"/>
          <p:cNvSpPr txBox="1"/>
          <p:nvPr/>
        </p:nvSpPr>
        <p:spPr>
          <a:xfrm>
            <a:off x="3436659" y="4885350"/>
            <a:ext cx="52776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Dosis"/>
                <a:ea typeface="Dosis"/>
                <a:cs typeface="Dosis"/>
                <a:sym typeface="Dosis"/>
              </a:rPr>
              <a:t>* sum equals the summation of all eight readings</a:t>
            </a:r>
            <a:endParaRPr sz="1200"/>
          </a:p>
        </p:txBody>
      </p:sp>
      <p:sp>
        <p:nvSpPr>
          <p:cNvPr id="111" name="Google Shape;111;p18"/>
          <p:cNvSpPr txBox="1"/>
          <p:nvPr/>
        </p:nvSpPr>
        <p:spPr>
          <a:xfrm>
            <a:off x="3205650" y="3478150"/>
            <a:ext cx="36909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44444"/>
                </a:solidFill>
                <a:latin typeface="Dosis"/>
                <a:ea typeface="Dosis"/>
                <a:cs typeface="Dosis"/>
                <a:sym typeface="Dosis"/>
              </a:rPr>
              <a:t>Graphs of the </a:t>
            </a:r>
            <a:r>
              <a:rPr lang="en" sz="1100">
                <a:solidFill>
                  <a:srgbClr val="444444"/>
                </a:solidFill>
                <a:latin typeface="Dosis"/>
                <a:ea typeface="Dosis"/>
                <a:cs typeface="Dosis"/>
                <a:sym typeface="Dosis"/>
              </a:rPr>
              <a:t>Intensity of IR signal at different angle and distance</a:t>
            </a:r>
            <a:endParaRPr sz="1100">
              <a:solidFill>
                <a:srgbClr val="444444"/>
              </a:solidFill>
              <a:latin typeface="Dosis"/>
              <a:ea typeface="Dosis"/>
              <a:cs typeface="Dosis"/>
              <a:sym typeface="Dosi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17" name="Google Shape;117;p19"/>
          <p:cNvSpPr txBox="1"/>
          <p:nvPr>
            <p:ph idx="1" type="body"/>
          </p:nvPr>
        </p:nvSpPr>
        <p:spPr>
          <a:xfrm>
            <a:off x="1484600" y="1265250"/>
            <a:ext cx="64644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444444"/>
                </a:solidFill>
                <a:latin typeface="Dosis"/>
                <a:ea typeface="Dosis"/>
                <a:cs typeface="Dosis"/>
                <a:sym typeface="Dosis"/>
              </a:rPr>
              <a:t>The positioning system on Jasmine</a:t>
            </a:r>
            <a:endParaRPr>
              <a:solidFill>
                <a:srgbClr val="444444"/>
              </a:solidFill>
              <a:latin typeface="Dosis"/>
              <a:ea typeface="Dosis"/>
              <a:cs typeface="Dosis"/>
              <a:sym typeface="Dosis"/>
            </a:endParaRPr>
          </a:p>
          <a:p>
            <a:pPr indent="0" lvl="0" marL="0" rtl="0" algn="l">
              <a:lnSpc>
                <a:spcPct val="100000"/>
              </a:lnSpc>
              <a:spcBef>
                <a:spcPts val="1600"/>
              </a:spcBef>
              <a:spcAft>
                <a:spcPts val="1600"/>
              </a:spcAft>
              <a:buNone/>
            </a:pPr>
            <a:r>
              <a:t/>
            </a:r>
            <a:endParaRPr sz="1400">
              <a:solidFill>
                <a:srgbClr val="444444"/>
              </a:solidFill>
              <a:latin typeface="Dosis"/>
              <a:ea typeface="Dosis"/>
              <a:cs typeface="Dosis"/>
              <a:sym typeface="Dosis"/>
            </a:endParaRPr>
          </a:p>
        </p:txBody>
      </p:sp>
      <p:sp>
        <p:nvSpPr>
          <p:cNvPr id="118" name="Google Shape;118;p19"/>
          <p:cNvSpPr txBox="1"/>
          <p:nvPr/>
        </p:nvSpPr>
        <p:spPr>
          <a:xfrm>
            <a:off x="6354525" y="4663550"/>
            <a:ext cx="23496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Dosis"/>
                <a:ea typeface="Dosis"/>
                <a:cs typeface="Dosis"/>
                <a:sym typeface="Dosis"/>
              </a:rPr>
              <a:t>Fig. 8. Jasmine  [10]</a:t>
            </a:r>
            <a:endParaRPr sz="1000">
              <a:solidFill>
                <a:srgbClr val="666666"/>
              </a:solidFill>
              <a:latin typeface="Dosis"/>
              <a:ea typeface="Dosis"/>
              <a:cs typeface="Dosis"/>
              <a:sym typeface="Dosis"/>
            </a:endParaRPr>
          </a:p>
        </p:txBody>
      </p:sp>
      <p:pic>
        <p:nvPicPr>
          <p:cNvPr id="119" name="Google Shape;119;p19"/>
          <p:cNvPicPr preferRelativeResize="0"/>
          <p:nvPr/>
        </p:nvPicPr>
        <p:blipFill>
          <a:blip r:embed="rId4">
            <a:alphaModFix/>
          </a:blip>
          <a:stretch>
            <a:fillRect/>
          </a:stretch>
        </p:blipFill>
        <p:spPr>
          <a:xfrm>
            <a:off x="5548750" y="2539475"/>
            <a:ext cx="2909450" cy="2165875"/>
          </a:xfrm>
          <a:prstGeom prst="rect">
            <a:avLst/>
          </a:prstGeom>
          <a:noFill/>
          <a:ln>
            <a:noFill/>
          </a:ln>
        </p:spPr>
      </p:pic>
      <p:sp>
        <p:nvSpPr>
          <p:cNvPr id="120" name="Google Shape;120;p19"/>
          <p:cNvSpPr txBox="1"/>
          <p:nvPr/>
        </p:nvSpPr>
        <p:spPr>
          <a:xfrm>
            <a:off x="3075050" y="4806450"/>
            <a:ext cx="23496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Dosis"/>
                <a:ea typeface="Dosis"/>
                <a:cs typeface="Dosis"/>
                <a:sym typeface="Dosis"/>
              </a:rPr>
              <a:t>Fig. 7. Jasmine IR  [9]</a:t>
            </a:r>
            <a:endParaRPr sz="1000">
              <a:solidFill>
                <a:srgbClr val="666666"/>
              </a:solidFill>
              <a:latin typeface="Dosis"/>
              <a:ea typeface="Dosis"/>
              <a:cs typeface="Dosis"/>
              <a:sym typeface="Dosis"/>
            </a:endParaRPr>
          </a:p>
        </p:txBody>
      </p:sp>
      <p:sp>
        <p:nvSpPr>
          <p:cNvPr id="121" name="Google Shape;121;p19"/>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Positioning System-Comparison</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pic>
        <p:nvPicPr>
          <p:cNvPr id="122" name="Google Shape;122;p19"/>
          <p:cNvPicPr preferRelativeResize="0"/>
          <p:nvPr/>
        </p:nvPicPr>
        <p:blipFill>
          <a:blip r:embed="rId5">
            <a:alphaModFix/>
          </a:blip>
          <a:stretch>
            <a:fillRect/>
          </a:stretch>
        </p:blipFill>
        <p:spPr>
          <a:xfrm>
            <a:off x="2532227" y="2483335"/>
            <a:ext cx="2275300" cy="22564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28" name="Google Shape;128;p20"/>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Wifi-Mesh </a:t>
            </a:r>
            <a:r>
              <a:rPr lang="en">
                <a:latin typeface="Dosis"/>
                <a:ea typeface="Dosis"/>
                <a:cs typeface="Dosis"/>
                <a:sym typeface="Dosis"/>
              </a:rPr>
              <a:t>Communication</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sp>
        <p:nvSpPr>
          <p:cNvPr id="129" name="Google Shape;129;p20"/>
          <p:cNvSpPr txBox="1"/>
          <p:nvPr>
            <p:ph idx="1" type="body"/>
          </p:nvPr>
        </p:nvSpPr>
        <p:spPr>
          <a:xfrm>
            <a:off x="1753800" y="1730888"/>
            <a:ext cx="6704400" cy="21951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Dosis"/>
              <a:buChar char="●"/>
            </a:pPr>
            <a:r>
              <a:rPr lang="en">
                <a:latin typeface="Dosis"/>
                <a:ea typeface="Dosis"/>
                <a:cs typeface="Dosis"/>
                <a:sym typeface="Dosis"/>
              </a:rPr>
              <a:t>Wifi-Mesh</a:t>
            </a:r>
            <a:endParaRPr>
              <a:latin typeface="Dosis"/>
              <a:ea typeface="Dosis"/>
              <a:cs typeface="Dosis"/>
              <a:sym typeface="Dosis"/>
            </a:endParaRPr>
          </a:p>
          <a:p>
            <a:pPr indent="-342900" lvl="0" marL="457200" rtl="0" algn="l">
              <a:lnSpc>
                <a:spcPct val="200000"/>
              </a:lnSpc>
              <a:spcBef>
                <a:spcPts val="0"/>
              </a:spcBef>
              <a:spcAft>
                <a:spcPts val="0"/>
              </a:spcAft>
              <a:buSzPts val="1800"/>
              <a:buFont typeface="Dosis"/>
              <a:buChar char="●"/>
            </a:pPr>
            <a:r>
              <a:rPr lang="en">
                <a:latin typeface="Dosis"/>
                <a:ea typeface="Dosis"/>
                <a:cs typeface="Dosis"/>
                <a:sym typeface="Dosis"/>
              </a:rPr>
              <a:t>Based on ESP-Mesh®</a:t>
            </a:r>
            <a:endParaRPr>
              <a:latin typeface="Dosis"/>
              <a:ea typeface="Dosis"/>
              <a:cs typeface="Dosis"/>
              <a:sym typeface="Dosis"/>
            </a:endParaRPr>
          </a:p>
          <a:p>
            <a:pPr indent="-342900" lvl="0" marL="457200" rtl="0" algn="l">
              <a:lnSpc>
                <a:spcPct val="200000"/>
              </a:lnSpc>
              <a:spcBef>
                <a:spcPts val="0"/>
              </a:spcBef>
              <a:spcAft>
                <a:spcPts val="0"/>
              </a:spcAft>
              <a:buSzPts val="1800"/>
              <a:buFont typeface="Dosis"/>
              <a:buChar char="●"/>
            </a:pPr>
            <a:r>
              <a:rPr lang="en">
                <a:latin typeface="Dosis"/>
                <a:ea typeface="Dosis"/>
                <a:cs typeface="Dosis"/>
                <a:sym typeface="Dosis"/>
              </a:rPr>
              <a:t>Ad hoc connection</a:t>
            </a:r>
            <a:endParaRPr>
              <a:latin typeface="Dosis"/>
              <a:ea typeface="Dosis"/>
              <a:cs typeface="Dosis"/>
              <a:sym typeface="Dosis"/>
            </a:endParaRPr>
          </a:p>
          <a:p>
            <a:pPr indent="-342900" lvl="0" marL="457200" rtl="0" algn="l">
              <a:lnSpc>
                <a:spcPct val="200000"/>
              </a:lnSpc>
              <a:spcBef>
                <a:spcPts val="0"/>
              </a:spcBef>
              <a:spcAft>
                <a:spcPts val="0"/>
              </a:spcAft>
              <a:buSzPts val="1800"/>
              <a:buFont typeface="Dosis"/>
              <a:buChar char="●"/>
            </a:pPr>
            <a:r>
              <a:rPr lang="en">
                <a:latin typeface="Dosis"/>
                <a:ea typeface="Dosis"/>
                <a:cs typeface="Dosis"/>
                <a:sym typeface="Dosis"/>
              </a:rPr>
              <a:t>Efficient communication</a:t>
            </a:r>
            <a:endParaRPr>
              <a:latin typeface="Dosis"/>
              <a:ea typeface="Dosis"/>
              <a:cs typeface="Dosis"/>
              <a:sym typeface="Dosis"/>
            </a:endParaRPr>
          </a:p>
        </p:txBody>
      </p:sp>
      <p:pic>
        <p:nvPicPr>
          <p:cNvPr id="130" name="Google Shape;130;p20"/>
          <p:cNvPicPr preferRelativeResize="0"/>
          <p:nvPr/>
        </p:nvPicPr>
        <p:blipFill>
          <a:blip r:embed="rId4">
            <a:alphaModFix/>
          </a:blip>
          <a:stretch>
            <a:fillRect/>
          </a:stretch>
        </p:blipFill>
        <p:spPr>
          <a:xfrm>
            <a:off x="4645650" y="1432665"/>
            <a:ext cx="4556350" cy="2278175"/>
          </a:xfrm>
          <a:prstGeom prst="rect">
            <a:avLst/>
          </a:prstGeom>
          <a:noFill/>
          <a:ln>
            <a:noFill/>
          </a:ln>
        </p:spPr>
      </p:pic>
      <p:sp>
        <p:nvSpPr>
          <p:cNvPr id="131" name="Google Shape;131;p20"/>
          <p:cNvSpPr txBox="1"/>
          <p:nvPr/>
        </p:nvSpPr>
        <p:spPr>
          <a:xfrm>
            <a:off x="4785525" y="3710850"/>
            <a:ext cx="3391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Dosis"/>
                <a:ea typeface="Dosis"/>
                <a:cs typeface="Dosis"/>
                <a:sym typeface="Dosis"/>
              </a:rPr>
              <a:t>Fig.</a:t>
            </a:r>
            <a:r>
              <a:rPr lang="en" sz="1000">
                <a:latin typeface="Dosis"/>
                <a:ea typeface="Dosis"/>
                <a:cs typeface="Dosis"/>
                <a:sym typeface="Dosis"/>
              </a:rPr>
              <a:t> 9. Mesh Communication</a:t>
            </a:r>
            <a:endParaRPr sz="1000">
              <a:latin typeface="Dosis"/>
              <a:ea typeface="Dosis"/>
              <a:cs typeface="Dosis"/>
              <a:sym typeface="Dosis"/>
            </a:endParaRPr>
          </a:p>
        </p:txBody>
      </p:sp>
      <p:sp>
        <p:nvSpPr>
          <p:cNvPr id="132" name="Google Shape;132;p20"/>
          <p:cNvSpPr txBox="1"/>
          <p:nvPr/>
        </p:nvSpPr>
        <p:spPr>
          <a:xfrm>
            <a:off x="7629200" y="2970750"/>
            <a:ext cx="3981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33" name="Google Shape;133;p20"/>
          <p:cNvSpPr txBox="1"/>
          <p:nvPr/>
        </p:nvSpPr>
        <p:spPr>
          <a:xfrm>
            <a:off x="8599425" y="2325150"/>
            <a:ext cx="3981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1"/>
          <p:cNvPicPr preferRelativeResize="0"/>
          <p:nvPr/>
        </p:nvPicPr>
        <p:blipFill>
          <a:blip r:embed="rId3">
            <a:alphaModFix/>
          </a:blip>
          <a:stretch>
            <a:fillRect/>
          </a:stretch>
        </p:blipFill>
        <p:spPr>
          <a:xfrm>
            <a:off x="-21200" y="-90320"/>
            <a:ext cx="9337725" cy="5252470"/>
          </a:xfrm>
          <a:prstGeom prst="rect">
            <a:avLst/>
          </a:prstGeom>
          <a:noFill/>
          <a:ln>
            <a:noFill/>
          </a:ln>
        </p:spPr>
      </p:pic>
      <p:sp>
        <p:nvSpPr>
          <p:cNvPr id="139" name="Google Shape;139;p21"/>
          <p:cNvSpPr txBox="1"/>
          <p:nvPr>
            <p:ph type="title"/>
          </p:nvPr>
        </p:nvSpPr>
        <p:spPr>
          <a:xfrm>
            <a:off x="1463100" y="4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Other Design Details</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latin typeface="Dosis"/>
              <a:ea typeface="Dosis"/>
              <a:cs typeface="Dosis"/>
              <a:sym typeface="Dosis"/>
            </a:endParaRPr>
          </a:p>
        </p:txBody>
      </p:sp>
      <p:sp>
        <p:nvSpPr>
          <p:cNvPr id="140" name="Google Shape;140;p21"/>
          <p:cNvSpPr txBox="1"/>
          <p:nvPr>
            <p:ph idx="1" type="body"/>
          </p:nvPr>
        </p:nvSpPr>
        <p:spPr>
          <a:xfrm>
            <a:off x="1934775" y="1147475"/>
            <a:ext cx="2637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Dosis"/>
              <a:ea typeface="Dosis"/>
              <a:cs typeface="Dosis"/>
              <a:sym typeface="Dosis"/>
            </a:endParaRPr>
          </a:p>
          <a:p>
            <a:pPr indent="-342900" lvl="0" marL="457200" rtl="0" algn="l">
              <a:lnSpc>
                <a:spcPct val="150000"/>
              </a:lnSpc>
              <a:spcBef>
                <a:spcPts val="1600"/>
              </a:spcBef>
              <a:spcAft>
                <a:spcPts val="0"/>
              </a:spcAft>
              <a:buSzPts val="1800"/>
              <a:buFont typeface="Dosis"/>
              <a:buChar char="●"/>
            </a:pPr>
            <a:r>
              <a:rPr lang="en">
                <a:latin typeface="Dosis"/>
                <a:ea typeface="Dosis"/>
                <a:cs typeface="Dosis"/>
                <a:sym typeface="Dosis"/>
              </a:rPr>
              <a:t>8*8 LED matrix </a:t>
            </a:r>
            <a:endParaRPr>
              <a:latin typeface="Dosis"/>
              <a:ea typeface="Dosis"/>
              <a:cs typeface="Dosis"/>
              <a:sym typeface="Dosis"/>
            </a:endParaRPr>
          </a:p>
          <a:p>
            <a:pPr indent="-342900" lvl="0" marL="457200" rtl="0" algn="l">
              <a:lnSpc>
                <a:spcPct val="150000"/>
              </a:lnSpc>
              <a:spcBef>
                <a:spcPts val="0"/>
              </a:spcBef>
              <a:spcAft>
                <a:spcPts val="0"/>
              </a:spcAft>
              <a:buSzPts val="1800"/>
              <a:buFont typeface="Dosis"/>
              <a:buChar char="●"/>
            </a:pPr>
            <a:r>
              <a:rPr lang="en">
                <a:latin typeface="Dosis"/>
                <a:ea typeface="Dosis"/>
                <a:cs typeface="Dosis"/>
                <a:sym typeface="Dosis"/>
              </a:rPr>
              <a:t>Arduino library supported</a:t>
            </a:r>
            <a:endParaRPr>
              <a:latin typeface="Dosis"/>
              <a:ea typeface="Dosis"/>
              <a:cs typeface="Dosis"/>
              <a:sym typeface="Dosis"/>
            </a:endParaRPr>
          </a:p>
          <a:p>
            <a:pPr indent="-342900" lvl="0" marL="457200" rtl="0" algn="l">
              <a:lnSpc>
                <a:spcPct val="150000"/>
              </a:lnSpc>
              <a:spcBef>
                <a:spcPts val="0"/>
              </a:spcBef>
              <a:spcAft>
                <a:spcPts val="0"/>
              </a:spcAft>
              <a:buSzPts val="1800"/>
              <a:buFont typeface="Dosis"/>
              <a:buChar char="●"/>
            </a:pPr>
            <a:r>
              <a:rPr lang="en">
                <a:latin typeface="Dosis"/>
                <a:ea typeface="Dosis"/>
                <a:cs typeface="Dosis"/>
                <a:sym typeface="Dosis"/>
              </a:rPr>
              <a:t>2-wheeled robot</a:t>
            </a:r>
            <a:endParaRPr>
              <a:latin typeface="Dosis"/>
              <a:ea typeface="Dosis"/>
              <a:cs typeface="Dosis"/>
              <a:sym typeface="Dosis"/>
            </a:endParaRPr>
          </a:p>
          <a:p>
            <a:pPr indent="0" lvl="0" marL="0" rtl="0" algn="l">
              <a:lnSpc>
                <a:spcPct val="150000"/>
              </a:lnSpc>
              <a:spcBef>
                <a:spcPts val="1600"/>
              </a:spcBef>
              <a:spcAft>
                <a:spcPts val="1600"/>
              </a:spcAft>
              <a:buNone/>
            </a:pPr>
            <a:r>
              <a:t/>
            </a:r>
            <a:endParaRPr>
              <a:latin typeface="Dosis"/>
              <a:ea typeface="Dosis"/>
              <a:cs typeface="Dosis"/>
              <a:sym typeface="Dosis"/>
            </a:endParaRPr>
          </a:p>
        </p:txBody>
      </p:sp>
      <p:pic>
        <p:nvPicPr>
          <p:cNvPr id="141" name="Google Shape;141;p21"/>
          <p:cNvPicPr preferRelativeResize="0"/>
          <p:nvPr/>
        </p:nvPicPr>
        <p:blipFill>
          <a:blip r:embed="rId4">
            <a:alphaModFix/>
          </a:blip>
          <a:stretch>
            <a:fillRect/>
          </a:stretch>
        </p:blipFill>
        <p:spPr>
          <a:xfrm>
            <a:off x="4812080" y="1019626"/>
            <a:ext cx="4023194" cy="3519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